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7" r:id="rId4"/>
    <p:sldId id="278" r:id="rId5"/>
    <p:sldId id="280" r:id="rId6"/>
    <p:sldId id="272" r:id="rId7"/>
    <p:sldId id="267" r:id="rId8"/>
    <p:sldId id="279" r:id="rId9"/>
    <p:sldId id="262" r:id="rId10"/>
    <p:sldId id="265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5F2"/>
    <a:srgbClr val="2D3047"/>
    <a:srgbClr val="4BB971"/>
    <a:srgbClr val="177E89"/>
    <a:srgbClr val="F07F09"/>
    <a:srgbClr val="F4752B"/>
    <a:srgbClr val="E3DED1"/>
    <a:srgbClr val="D2C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987" autoAdjust="0"/>
  </p:normalViewPr>
  <p:slideViewPr>
    <p:cSldViewPr snapToGrid="0">
      <p:cViewPr varScale="1">
        <p:scale>
          <a:sx n="80" d="100"/>
          <a:sy n="80" d="100"/>
        </p:scale>
        <p:origin x="7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7936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39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061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598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47898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32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413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4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87426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85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DD3348-DF9B-4488-B953-1238EBD595B4}" type="datetimeFigureOut">
              <a:rPr lang="fr-FR" smtClean="0"/>
              <a:t>19/10/2021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2D96A1B-CD24-40F6-9518-8D7F49B916B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2790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327ACF-861D-4BC1-B5FE-DCBC7552AC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07F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073313" y="4292322"/>
            <a:ext cx="8045373" cy="742279"/>
          </a:xfrm>
        </p:spPr>
        <p:txBody>
          <a:bodyPr>
            <a:noAutofit/>
          </a:bodyPr>
          <a:lstStyle/>
          <a:p>
            <a:r>
              <a:rPr lang="fr-FR" sz="1600" b="0" spc="300" dirty="0">
                <a:solidFill>
                  <a:schemeClr val="bg1"/>
                </a:solidFill>
              </a:rPr>
              <a:t>Concours créatif pour poétiser l’espace public</a:t>
            </a:r>
          </a:p>
          <a:p>
            <a:r>
              <a:rPr lang="fr-FR" sz="1600" b="0" spc="300" dirty="0">
                <a:solidFill>
                  <a:schemeClr val="bg1"/>
                </a:solidFill>
              </a:rPr>
              <a:t>27/11 &amp; 4/12, CORTI</a:t>
            </a:r>
          </a:p>
          <a:p>
            <a:endParaRPr lang="fr-FR" sz="1600" b="0" spc="300" dirty="0">
              <a:solidFill>
                <a:schemeClr val="bg1"/>
              </a:solidFill>
            </a:endParaRPr>
          </a:p>
          <a:p>
            <a:endParaRPr lang="fr-FR" sz="1600" b="0" spc="300" dirty="0">
              <a:solidFill>
                <a:schemeClr val="bg1"/>
              </a:solidFill>
            </a:endParaRPr>
          </a:p>
          <a:p>
            <a:endParaRPr lang="fr-FR" sz="1600" b="0" spc="300" dirty="0">
              <a:solidFill>
                <a:schemeClr val="bg1"/>
              </a:solidFill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72C11A42-E97A-4727-B581-D79027B82256}"/>
              </a:ext>
            </a:extLst>
          </p:cNvPr>
          <p:cNvSpPr>
            <a:spLocks/>
          </p:cNvSpPr>
          <p:nvPr/>
        </p:nvSpPr>
        <p:spPr bwMode="auto">
          <a:xfrm>
            <a:off x="-1418378" y="5141360"/>
            <a:ext cx="4142285" cy="317320"/>
          </a:xfrm>
          <a:custGeom>
            <a:avLst/>
            <a:gdLst>
              <a:gd name="T0" fmla="*/ 1764 w 1791"/>
              <a:gd name="T1" fmla="*/ 95 h 136"/>
              <a:gd name="T2" fmla="*/ 1481 w 1791"/>
              <a:gd name="T3" fmla="*/ 56 h 136"/>
              <a:gd name="T4" fmla="*/ 1273 w 1791"/>
              <a:gd name="T5" fmla="*/ 11 h 136"/>
              <a:gd name="T6" fmla="*/ 1020 w 1791"/>
              <a:gd name="T7" fmla="*/ 44 h 136"/>
              <a:gd name="T8" fmla="*/ 905 w 1791"/>
              <a:gd name="T9" fmla="*/ 53 h 136"/>
              <a:gd name="T10" fmla="*/ 677 w 1791"/>
              <a:gd name="T11" fmla="*/ 10 h 136"/>
              <a:gd name="T12" fmla="*/ 534 w 1791"/>
              <a:gd name="T13" fmla="*/ 52 h 136"/>
              <a:gd name="T14" fmla="*/ 383 w 1791"/>
              <a:gd name="T15" fmla="*/ 28 h 136"/>
              <a:gd name="T16" fmla="*/ 213 w 1791"/>
              <a:gd name="T17" fmla="*/ 40 h 136"/>
              <a:gd name="T18" fmla="*/ 7 w 1791"/>
              <a:gd name="T19" fmla="*/ 52 h 136"/>
              <a:gd name="T20" fmla="*/ 296 w 1791"/>
              <a:gd name="T21" fmla="*/ 60 h 136"/>
              <a:gd name="T22" fmla="*/ 363 w 1791"/>
              <a:gd name="T23" fmla="*/ 75 h 136"/>
              <a:gd name="T24" fmla="*/ 721 w 1791"/>
              <a:gd name="T25" fmla="*/ 86 h 136"/>
              <a:gd name="T26" fmla="*/ 1249 w 1791"/>
              <a:gd name="T27" fmla="*/ 89 h 136"/>
              <a:gd name="T28" fmla="*/ 1523 w 1791"/>
              <a:gd name="T29" fmla="*/ 110 h 136"/>
              <a:gd name="T30" fmla="*/ 1711 w 1791"/>
              <a:gd name="T31" fmla="*/ 106 h 136"/>
              <a:gd name="T32" fmla="*/ 1764 w 1791"/>
              <a:gd name="T33" fmla="*/ 95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91" h="136">
                <a:moveTo>
                  <a:pt x="1764" y="95"/>
                </a:moveTo>
                <a:cubicBezTo>
                  <a:pt x="1764" y="95"/>
                  <a:pt x="1559" y="51"/>
                  <a:pt x="1481" y="56"/>
                </a:cubicBezTo>
                <a:cubicBezTo>
                  <a:pt x="1404" y="62"/>
                  <a:pt x="1380" y="2"/>
                  <a:pt x="1273" y="11"/>
                </a:cubicBezTo>
                <a:cubicBezTo>
                  <a:pt x="1167" y="20"/>
                  <a:pt x="1062" y="44"/>
                  <a:pt x="1020" y="44"/>
                </a:cubicBezTo>
                <a:cubicBezTo>
                  <a:pt x="979" y="44"/>
                  <a:pt x="925" y="51"/>
                  <a:pt x="905" y="53"/>
                </a:cubicBezTo>
                <a:cubicBezTo>
                  <a:pt x="885" y="55"/>
                  <a:pt x="771" y="0"/>
                  <a:pt x="677" y="10"/>
                </a:cubicBezTo>
                <a:cubicBezTo>
                  <a:pt x="583" y="20"/>
                  <a:pt x="578" y="39"/>
                  <a:pt x="534" y="52"/>
                </a:cubicBezTo>
                <a:cubicBezTo>
                  <a:pt x="491" y="65"/>
                  <a:pt x="413" y="26"/>
                  <a:pt x="383" y="28"/>
                </a:cubicBezTo>
                <a:cubicBezTo>
                  <a:pt x="352" y="29"/>
                  <a:pt x="249" y="40"/>
                  <a:pt x="213" y="40"/>
                </a:cubicBezTo>
                <a:cubicBezTo>
                  <a:pt x="177" y="40"/>
                  <a:pt x="0" y="23"/>
                  <a:pt x="7" y="52"/>
                </a:cubicBezTo>
                <a:cubicBezTo>
                  <a:pt x="52" y="59"/>
                  <a:pt x="296" y="60"/>
                  <a:pt x="296" y="60"/>
                </a:cubicBezTo>
                <a:cubicBezTo>
                  <a:pt x="296" y="60"/>
                  <a:pt x="336" y="59"/>
                  <a:pt x="363" y="75"/>
                </a:cubicBezTo>
                <a:cubicBezTo>
                  <a:pt x="390" y="91"/>
                  <a:pt x="657" y="107"/>
                  <a:pt x="721" y="86"/>
                </a:cubicBezTo>
                <a:cubicBezTo>
                  <a:pt x="784" y="64"/>
                  <a:pt x="1188" y="70"/>
                  <a:pt x="1249" y="89"/>
                </a:cubicBezTo>
                <a:cubicBezTo>
                  <a:pt x="1310" y="107"/>
                  <a:pt x="1424" y="136"/>
                  <a:pt x="1523" y="110"/>
                </a:cubicBezTo>
                <a:cubicBezTo>
                  <a:pt x="1622" y="84"/>
                  <a:pt x="1696" y="106"/>
                  <a:pt x="1711" y="106"/>
                </a:cubicBezTo>
                <a:cubicBezTo>
                  <a:pt x="1726" y="106"/>
                  <a:pt x="1791" y="112"/>
                  <a:pt x="1764" y="95"/>
                </a:cubicBezTo>
              </a:path>
            </a:pathLst>
          </a:custGeom>
          <a:solidFill>
            <a:srgbClr val="F6F5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3" name="Freeform 47">
            <a:extLst>
              <a:ext uri="{FF2B5EF4-FFF2-40B4-BE49-F238E27FC236}">
                <a16:creationId xmlns:a16="http://schemas.microsoft.com/office/drawing/2014/main" id="{589C8950-4EF5-4EF8-8154-BC35357CEB82}"/>
              </a:ext>
            </a:extLst>
          </p:cNvPr>
          <p:cNvSpPr>
            <a:spLocks/>
          </p:cNvSpPr>
          <p:nvPr/>
        </p:nvSpPr>
        <p:spPr bwMode="auto">
          <a:xfrm>
            <a:off x="8930640" y="1958614"/>
            <a:ext cx="5867663" cy="729452"/>
          </a:xfrm>
          <a:custGeom>
            <a:avLst/>
            <a:gdLst>
              <a:gd name="T0" fmla="*/ 2670 w 2712"/>
              <a:gd name="T1" fmla="*/ 222 h 334"/>
              <a:gd name="T2" fmla="*/ 2241 w 2712"/>
              <a:gd name="T3" fmla="*/ 133 h 334"/>
              <a:gd name="T4" fmla="*/ 1925 w 2712"/>
              <a:gd name="T5" fmla="*/ 26 h 334"/>
              <a:gd name="T6" fmla="*/ 1544 w 2712"/>
              <a:gd name="T7" fmla="*/ 115 h 334"/>
              <a:gd name="T8" fmla="*/ 1370 w 2712"/>
              <a:gd name="T9" fmla="*/ 141 h 334"/>
              <a:gd name="T10" fmla="*/ 1024 w 2712"/>
              <a:gd name="T11" fmla="*/ 41 h 334"/>
              <a:gd name="T12" fmla="*/ 810 w 2712"/>
              <a:gd name="T13" fmla="*/ 150 h 334"/>
              <a:gd name="T14" fmla="*/ 579 w 2712"/>
              <a:gd name="T15" fmla="*/ 93 h 334"/>
              <a:gd name="T16" fmla="*/ 323 w 2712"/>
              <a:gd name="T17" fmla="*/ 130 h 334"/>
              <a:gd name="T18" fmla="*/ 13 w 2712"/>
              <a:gd name="T19" fmla="*/ 166 h 334"/>
              <a:gd name="T20" fmla="*/ 451 w 2712"/>
              <a:gd name="T21" fmla="*/ 177 h 334"/>
              <a:gd name="T22" fmla="*/ 552 w 2712"/>
              <a:gd name="T23" fmla="*/ 213 h 334"/>
              <a:gd name="T24" fmla="*/ 1093 w 2712"/>
              <a:gd name="T25" fmla="*/ 229 h 334"/>
              <a:gd name="T26" fmla="*/ 1892 w 2712"/>
              <a:gd name="T27" fmla="*/ 220 h 334"/>
              <a:gd name="T28" fmla="*/ 2307 w 2712"/>
              <a:gd name="T29" fmla="*/ 266 h 334"/>
              <a:gd name="T30" fmla="*/ 2591 w 2712"/>
              <a:gd name="T31" fmla="*/ 250 h 334"/>
              <a:gd name="T32" fmla="*/ 2670 w 2712"/>
              <a:gd name="T33" fmla="*/ 222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712" h="334">
                <a:moveTo>
                  <a:pt x="2670" y="222"/>
                </a:moveTo>
                <a:cubicBezTo>
                  <a:pt x="2670" y="222"/>
                  <a:pt x="2358" y="117"/>
                  <a:pt x="2241" y="133"/>
                </a:cubicBezTo>
                <a:cubicBezTo>
                  <a:pt x="2124" y="149"/>
                  <a:pt x="2086" y="0"/>
                  <a:pt x="1925" y="26"/>
                </a:cubicBezTo>
                <a:cubicBezTo>
                  <a:pt x="1764" y="52"/>
                  <a:pt x="1607" y="114"/>
                  <a:pt x="1544" y="115"/>
                </a:cubicBezTo>
                <a:cubicBezTo>
                  <a:pt x="1481" y="116"/>
                  <a:pt x="1400" y="136"/>
                  <a:pt x="1370" y="141"/>
                </a:cubicBezTo>
                <a:cubicBezTo>
                  <a:pt x="1340" y="146"/>
                  <a:pt x="1165" y="14"/>
                  <a:pt x="1024" y="41"/>
                </a:cubicBezTo>
                <a:cubicBezTo>
                  <a:pt x="882" y="69"/>
                  <a:pt x="875" y="116"/>
                  <a:pt x="810" y="150"/>
                </a:cubicBezTo>
                <a:cubicBezTo>
                  <a:pt x="745" y="185"/>
                  <a:pt x="626" y="88"/>
                  <a:pt x="579" y="93"/>
                </a:cubicBezTo>
                <a:cubicBezTo>
                  <a:pt x="533" y="99"/>
                  <a:pt x="378" y="129"/>
                  <a:pt x="323" y="130"/>
                </a:cubicBezTo>
                <a:cubicBezTo>
                  <a:pt x="269" y="131"/>
                  <a:pt x="0" y="92"/>
                  <a:pt x="13" y="166"/>
                </a:cubicBezTo>
                <a:cubicBezTo>
                  <a:pt x="82" y="181"/>
                  <a:pt x="451" y="177"/>
                  <a:pt x="451" y="177"/>
                </a:cubicBezTo>
                <a:cubicBezTo>
                  <a:pt x="451" y="177"/>
                  <a:pt x="510" y="173"/>
                  <a:pt x="552" y="213"/>
                </a:cubicBezTo>
                <a:cubicBezTo>
                  <a:pt x="594" y="253"/>
                  <a:pt x="998" y="285"/>
                  <a:pt x="1093" y="229"/>
                </a:cubicBezTo>
                <a:cubicBezTo>
                  <a:pt x="1188" y="173"/>
                  <a:pt x="1799" y="174"/>
                  <a:pt x="1892" y="220"/>
                </a:cubicBezTo>
                <a:cubicBezTo>
                  <a:pt x="1985" y="266"/>
                  <a:pt x="2158" y="334"/>
                  <a:pt x="2307" y="266"/>
                </a:cubicBezTo>
                <a:cubicBezTo>
                  <a:pt x="2455" y="199"/>
                  <a:pt x="2568" y="251"/>
                  <a:pt x="2591" y="250"/>
                </a:cubicBezTo>
                <a:cubicBezTo>
                  <a:pt x="2614" y="250"/>
                  <a:pt x="2712" y="262"/>
                  <a:pt x="2670" y="222"/>
                </a:cubicBezTo>
              </a:path>
            </a:pathLst>
          </a:custGeom>
          <a:solidFill>
            <a:srgbClr val="F6F5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9" name="Image 8" descr="Une image contenant texte, clipart, arts de la table, assiette&#10;&#10;Description générée automatiquement">
            <a:extLst>
              <a:ext uri="{FF2B5EF4-FFF2-40B4-BE49-F238E27FC236}">
                <a16:creationId xmlns:a16="http://schemas.microsoft.com/office/drawing/2014/main" id="{A7237409-7C9B-4216-8BE4-9C0C3FA9E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07" y="1814817"/>
            <a:ext cx="6744184" cy="1955814"/>
          </a:xfrm>
          <a:prstGeom prst="rect">
            <a:avLst/>
          </a:prstGeom>
        </p:spPr>
      </p:pic>
      <p:sp>
        <p:nvSpPr>
          <p:cNvPr id="14" name="Freeform 46">
            <a:extLst>
              <a:ext uri="{FF2B5EF4-FFF2-40B4-BE49-F238E27FC236}">
                <a16:creationId xmlns:a16="http://schemas.microsoft.com/office/drawing/2014/main" id="{0D25EF22-AE64-43FD-A47E-A094107BA0F3}"/>
              </a:ext>
            </a:extLst>
          </p:cNvPr>
          <p:cNvSpPr>
            <a:spLocks/>
          </p:cNvSpPr>
          <p:nvPr/>
        </p:nvSpPr>
        <p:spPr bwMode="auto">
          <a:xfrm>
            <a:off x="10234433" y="2856920"/>
            <a:ext cx="1745786" cy="133736"/>
          </a:xfrm>
          <a:custGeom>
            <a:avLst/>
            <a:gdLst>
              <a:gd name="T0" fmla="*/ 1764 w 1791"/>
              <a:gd name="T1" fmla="*/ 95 h 136"/>
              <a:gd name="T2" fmla="*/ 1481 w 1791"/>
              <a:gd name="T3" fmla="*/ 56 h 136"/>
              <a:gd name="T4" fmla="*/ 1273 w 1791"/>
              <a:gd name="T5" fmla="*/ 11 h 136"/>
              <a:gd name="T6" fmla="*/ 1020 w 1791"/>
              <a:gd name="T7" fmla="*/ 44 h 136"/>
              <a:gd name="T8" fmla="*/ 905 w 1791"/>
              <a:gd name="T9" fmla="*/ 53 h 136"/>
              <a:gd name="T10" fmla="*/ 677 w 1791"/>
              <a:gd name="T11" fmla="*/ 10 h 136"/>
              <a:gd name="T12" fmla="*/ 534 w 1791"/>
              <a:gd name="T13" fmla="*/ 52 h 136"/>
              <a:gd name="T14" fmla="*/ 383 w 1791"/>
              <a:gd name="T15" fmla="*/ 28 h 136"/>
              <a:gd name="T16" fmla="*/ 213 w 1791"/>
              <a:gd name="T17" fmla="*/ 40 h 136"/>
              <a:gd name="T18" fmla="*/ 7 w 1791"/>
              <a:gd name="T19" fmla="*/ 52 h 136"/>
              <a:gd name="T20" fmla="*/ 296 w 1791"/>
              <a:gd name="T21" fmla="*/ 60 h 136"/>
              <a:gd name="T22" fmla="*/ 363 w 1791"/>
              <a:gd name="T23" fmla="*/ 75 h 136"/>
              <a:gd name="T24" fmla="*/ 721 w 1791"/>
              <a:gd name="T25" fmla="*/ 86 h 136"/>
              <a:gd name="T26" fmla="*/ 1249 w 1791"/>
              <a:gd name="T27" fmla="*/ 89 h 136"/>
              <a:gd name="T28" fmla="*/ 1523 w 1791"/>
              <a:gd name="T29" fmla="*/ 110 h 136"/>
              <a:gd name="T30" fmla="*/ 1711 w 1791"/>
              <a:gd name="T31" fmla="*/ 106 h 136"/>
              <a:gd name="T32" fmla="*/ 1764 w 1791"/>
              <a:gd name="T33" fmla="*/ 95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91" h="136">
                <a:moveTo>
                  <a:pt x="1764" y="95"/>
                </a:moveTo>
                <a:cubicBezTo>
                  <a:pt x="1764" y="95"/>
                  <a:pt x="1559" y="51"/>
                  <a:pt x="1481" y="56"/>
                </a:cubicBezTo>
                <a:cubicBezTo>
                  <a:pt x="1404" y="62"/>
                  <a:pt x="1380" y="2"/>
                  <a:pt x="1273" y="11"/>
                </a:cubicBezTo>
                <a:cubicBezTo>
                  <a:pt x="1167" y="20"/>
                  <a:pt x="1062" y="44"/>
                  <a:pt x="1020" y="44"/>
                </a:cubicBezTo>
                <a:cubicBezTo>
                  <a:pt x="979" y="44"/>
                  <a:pt x="925" y="51"/>
                  <a:pt x="905" y="53"/>
                </a:cubicBezTo>
                <a:cubicBezTo>
                  <a:pt x="885" y="55"/>
                  <a:pt x="771" y="0"/>
                  <a:pt x="677" y="10"/>
                </a:cubicBezTo>
                <a:cubicBezTo>
                  <a:pt x="583" y="20"/>
                  <a:pt x="578" y="39"/>
                  <a:pt x="534" y="52"/>
                </a:cubicBezTo>
                <a:cubicBezTo>
                  <a:pt x="491" y="65"/>
                  <a:pt x="413" y="26"/>
                  <a:pt x="383" y="28"/>
                </a:cubicBezTo>
                <a:cubicBezTo>
                  <a:pt x="352" y="29"/>
                  <a:pt x="249" y="40"/>
                  <a:pt x="213" y="40"/>
                </a:cubicBezTo>
                <a:cubicBezTo>
                  <a:pt x="177" y="40"/>
                  <a:pt x="0" y="23"/>
                  <a:pt x="7" y="52"/>
                </a:cubicBezTo>
                <a:cubicBezTo>
                  <a:pt x="52" y="59"/>
                  <a:pt x="296" y="60"/>
                  <a:pt x="296" y="60"/>
                </a:cubicBezTo>
                <a:cubicBezTo>
                  <a:pt x="296" y="60"/>
                  <a:pt x="336" y="59"/>
                  <a:pt x="363" y="75"/>
                </a:cubicBezTo>
                <a:cubicBezTo>
                  <a:pt x="390" y="91"/>
                  <a:pt x="657" y="107"/>
                  <a:pt x="721" y="86"/>
                </a:cubicBezTo>
                <a:cubicBezTo>
                  <a:pt x="784" y="64"/>
                  <a:pt x="1188" y="70"/>
                  <a:pt x="1249" y="89"/>
                </a:cubicBezTo>
                <a:cubicBezTo>
                  <a:pt x="1310" y="107"/>
                  <a:pt x="1424" y="136"/>
                  <a:pt x="1523" y="110"/>
                </a:cubicBezTo>
                <a:cubicBezTo>
                  <a:pt x="1622" y="84"/>
                  <a:pt x="1696" y="106"/>
                  <a:pt x="1711" y="106"/>
                </a:cubicBezTo>
                <a:cubicBezTo>
                  <a:pt x="1726" y="106"/>
                  <a:pt x="1791" y="112"/>
                  <a:pt x="1764" y="95"/>
                </a:cubicBezTo>
              </a:path>
            </a:pathLst>
          </a:custGeom>
          <a:solidFill>
            <a:srgbClr val="F6F5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4AB0500-0A4D-45DB-B54B-1CBBA3C5A28D}"/>
              </a:ext>
            </a:extLst>
          </p:cNvPr>
          <p:cNvSpPr txBox="1"/>
          <p:nvPr/>
        </p:nvSpPr>
        <p:spPr>
          <a:xfrm>
            <a:off x="2561861" y="5958285"/>
            <a:ext cx="70682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spc="300" dirty="0" err="1">
                <a:solidFill>
                  <a:srgbClr val="2D3047"/>
                </a:solidFill>
              </a:rPr>
              <a:t>Quandu</a:t>
            </a:r>
            <a:r>
              <a:rPr lang="fr-FR" sz="2000" spc="300" dirty="0">
                <a:solidFill>
                  <a:srgbClr val="2D3047"/>
                </a:solidFill>
              </a:rPr>
              <a:t> a </a:t>
            </a:r>
            <a:r>
              <a:rPr lang="fr-FR" sz="2000" spc="300" dirty="0" err="1">
                <a:solidFill>
                  <a:srgbClr val="2D3047"/>
                </a:solidFill>
              </a:rPr>
              <a:t>creazione</a:t>
            </a:r>
            <a:r>
              <a:rPr lang="fr-FR" sz="2000" spc="300" dirty="0">
                <a:solidFill>
                  <a:srgbClr val="2D3047"/>
                </a:solidFill>
              </a:rPr>
              <a:t> </a:t>
            </a:r>
            <a:r>
              <a:rPr lang="fr-FR" sz="2000" spc="300" dirty="0" err="1">
                <a:solidFill>
                  <a:srgbClr val="2D3047"/>
                </a:solidFill>
              </a:rPr>
              <a:t>rinvivisce</a:t>
            </a:r>
            <a:r>
              <a:rPr lang="fr-FR" sz="2000" spc="300" dirty="0">
                <a:solidFill>
                  <a:srgbClr val="2D3047"/>
                </a:solidFill>
              </a:rPr>
              <a:t> u </a:t>
            </a:r>
            <a:r>
              <a:rPr lang="fr-FR" sz="2000" spc="300" dirty="0" err="1">
                <a:solidFill>
                  <a:srgbClr val="2D3047"/>
                </a:solidFill>
              </a:rPr>
              <a:t>spaziu</a:t>
            </a:r>
            <a:r>
              <a:rPr lang="fr-FR" sz="2000" spc="300" dirty="0">
                <a:solidFill>
                  <a:srgbClr val="2D3047"/>
                </a:solidFill>
              </a:rPr>
              <a:t> </a:t>
            </a:r>
            <a:r>
              <a:rPr lang="fr-FR" sz="2000" spc="300" dirty="0" err="1">
                <a:solidFill>
                  <a:srgbClr val="2D3047"/>
                </a:solidFill>
              </a:rPr>
              <a:t>pubblicu</a:t>
            </a:r>
            <a:endParaRPr lang="fr-FR" sz="2000" spc="300" dirty="0">
              <a:solidFill>
                <a:srgbClr val="2D3047"/>
              </a:solidFill>
            </a:endParaRPr>
          </a:p>
        </p:txBody>
      </p:sp>
      <p:sp>
        <p:nvSpPr>
          <p:cNvPr id="22" name="Freeform 180">
            <a:extLst>
              <a:ext uri="{FF2B5EF4-FFF2-40B4-BE49-F238E27FC236}">
                <a16:creationId xmlns:a16="http://schemas.microsoft.com/office/drawing/2014/main" id="{C8A82110-79EA-461C-9DA6-CAD33B5AF1D2}"/>
              </a:ext>
            </a:extLst>
          </p:cNvPr>
          <p:cNvSpPr>
            <a:spLocks/>
          </p:cNvSpPr>
          <p:nvPr/>
        </p:nvSpPr>
        <p:spPr bwMode="auto">
          <a:xfrm rot="21444127">
            <a:off x="-372355" y="-636536"/>
            <a:ext cx="5868433" cy="2728603"/>
          </a:xfrm>
          <a:custGeom>
            <a:avLst/>
            <a:gdLst>
              <a:gd name="T0" fmla="*/ 0 w 4495"/>
              <a:gd name="T1" fmla="*/ 1776 h 2088"/>
              <a:gd name="T2" fmla="*/ 1216 w 4495"/>
              <a:gd name="T3" fmla="*/ 1776 h 2088"/>
              <a:gd name="T4" fmla="*/ 2229 w 4495"/>
              <a:gd name="T5" fmla="*/ 1697 h 2088"/>
              <a:gd name="T6" fmla="*/ 2651 w 4495"/>
              <a:gd name="T7" fmla="*/ 1666 h 2088"/>
              <a:gd name="T8" fmla="*/ 2889 w 4495"/>
              <a:gd name="T9" fmla="*/ 1280 h 2088"/>
              <a:gd name="T10" fmla="*/ 3735 w 4495"/>
              <a:gd name="T11" fmla="*/ 872 h 2088"/>
              <a:gd name="T12" fmla="*/ 4476 w 4495"/>
              <a:gd name="T13" fmla="*/ 456 h 2088"/>
              <a:gd name="T14" fmla="*/ 4434 w 4495"/>
              <a:gd name="T15" fmla="*/ 32 h 2088"/>
              <a:gd name="T16" fmla="*/ 279 w 4495"/>
              <a:gd name="T17" fmla="*/ 136 h 2088"/>
              <a:gd name="T18" fmla="*/ 0 w 4495"/>
              <a:gd name="T19" fmla="*/ 1776 h 2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95" h="2088">
                <a:moveTo>
                  <a:pt x="0" y="1776"/>
                </a:moveTo>
                <a:cubicBezTo>
                  <a:pt x="0" y="1776"/>
                  <a:pt x="728" y="2088"/>
                  <a:pt x="1216" y="1776"/>
                </a:cubicBezTo>
                <a:cubicBezTo>
                  <a:pt x="1578" y="1545"/>
                  <a:pt x="2023" y="1635"/>
                  <a:pt x="2229" y="1697"/>
                </a:cubicBezTo>
                <a:cubicBezTo>
                  <a:pt x="2369" y="1738"/>
                  <a:pt x="2519" y="1729"/>
                  <a:pt x="2651" y="1666"/>
                </a:cubicBezTo>
                <a:cubicBezTo>
                  <a:pt x="2777" y="1605"/>
                  <a:pt x="2893" y="1491"/>
                  <a:pt x="2889" y="1280"/>
                </a:cubicBezTo>
                <a:cubicBezTo>
                  <a:pt x="2880" y="824"/>
                  <a:pt x="3565" y="1112"/>
                  <a:pt x="3735" y="872"/>
                </a:cubicBezTo>
                <a:cubicBezTo>
                  <a:pt x="3904" y="632"/>
                  <a:pt x="4495" y="848"/>
                  <a:pt x="4476" y="456"/>
                </a:cubicBezTo>
                <a:cubicBezTo>
                  <a:pt x="4456" y="64"/>
                  <a:pt x="4464" y="65"/>
                  <a:pt x="4434" y="32"/>
                </a:cubicBezTo>
                <a:cubicBezTo>
                  <a:pt x="4404" y="0"/>
                  <a:pt x="279" y="136"/>
                  <a:pt x="279" y="136"/>
                </a:cubicBezTo>
                <a:lnTo>
                  <a:pt x="0" y="1776"/>
                </a:lnTo>
                <a:close/>
              </a:path>
            </a:pathLst>
          </a:custGeom>
          <a:solidFill>
            <a:srgbClr val="F6F5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3113591" cy="1422003"/>
          </a:xfrm>
          <a:prstGeom prst="rect">
            <a:avLst/>
          </a:prstGeom>
          <a:solidFill>
            <a:srgbClr val="F6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FD8839-B503-4909-B9BC-9CF9C7EA63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93" y="353956"/>
            <a:ext cx="2000268" cy="747618"/>
          </a:xfrm>
          <a:prstGeom prst="rect">
            <a:avLst/>
          </a:prstGeom>
          <a:solidFill>
            <a:srgbClr val="F6F5F2"/>
          </a:solidFill>
        </p:spPr>
      </p:pic>
    </p:spTree>
    <p:extLst>
      <p:ext uri="{BB962C8B-B14F-4D97-AF65-F5344CB8AC3E}">
        <p14:creationId xmlns:p14="http://schemas.microsoft.com/office/powerpoint/2010/main" val="1757061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E39DDCB-47F5-4470-BD39-280FF1CF3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6"/>
            <a:ext cx="12192000" cy="6858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12580"/>
            <a:ext cx="5352744" cy="2141097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39" y="912580"/>
            <a:ext cx="4402310" cy="2496612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39" y="3948725"/>
            <a:ext cx="7329916" cy="1994419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58" y="3363025"/>
            <a:ext cx="2573685" cy="2580119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7870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B381BDB-1BEA-45F2-B7E4-84A82D334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447" y="510988"/>
            <a:ext cx="5836024" cy="5836024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24" y="510988"/>
            <a:ext cx="4240525" cy="3390452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</p:pic>
      <p:pic>
        <p:nvPicPr>
          <p:cNvPr id="13" name="Image 1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D1E7B3AA-3DC2-4ECB-81A5-5CC1C296EB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254" y="4063223"/>
            <a:ext cx="3854824" cy="221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14A61344-D15D-48E2-8836-80CCF2892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05070" y="1144936"/>
            <a:ext cx="104759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Organiser deux journées de création collaborative ouvertes à tous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Créer des dispositifs ou objets qui renforcent le lien social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Redonner de la valeur et de l’attractivité à l’espace public sur les campus et dans la ville universitaire</a:t>
            </a:r>
          </a:p>
          <a:p>
            <a:pPr lvl="1"/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Faire rayonner les compétences étudiantes et les outils de l’Université</a:t>
            </a:r>
          </a:p>
          <a:p>
            <a:pPr lvl="1"/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Mêler création artistique et création littéraire en langue corse </a:t>
            </a:r>
          </a:p>
          <a:p>
            <a:pPr lvl="1"/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Remettre la langue corse dans la rue, sous une forme créative et stimulante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3885" y="2974669"/>
            <a:ext cx="2698486" cy="27737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780CE9A-B586-4801-9FFF-8532BF1983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623"/>
            <a:ext cx="3462403" cy="5760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096" y="669991"/>
            <a:ext cx="170210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Objectifs</a:t>
            </a:r>
            <a:endParaRPr lang="fr-FR" b="1" dirty="0"/>
          </a:p>
          <a:p>
            <a:endParaRPr lang="fr-FR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6FE77127-D661-4C04-A325-EF64C496C4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9" y="4946055"/>
            <a:ext cx="5564823" cy="139024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4DA4B306-20F8-4DB7-93E4-A22A9C5D0CAD}"/>
              </a:ext>
            </a:extLst>
          </p:cNvPr>
          <p:cNvSpPr txBox="1"/>
          <p:nvPr/>
        </p:nvSpPr>
        <p:spPr>
          <a:xfrm>
            <a:off x="1362875" y="5046901"/>
            <a:ext cx="61038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Quand &amp; où ?</a:t>
            </a:r>
          </a:p>
          <a:p>
            <a:r>
              <a:rPr lang="fr-FR" dirty="0" err="1">
                <a:solidFill>
                  <a:schemeClr val="bg1"/>
                </a:solidFill>
              </a:rPr>
              <a:t>Palazzu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Naziunale</a:t>
            </a:r>
            <a:r>
              <a:rPr lang="fr-FR" dirty="0">
                <a:solidFill>
                  <a:schemeClr val="bg1"/>
                </a:solidFill>
              </a:rPr>
              <a:t>, Corti</a:t>
            </a:r>
          </a:p>
          <a:p>
            <a:r>
              <a:rPr lang="fr-FR" dirty="0">
                <a:solidFill>
                  <a:schemeClr val="bg1"/>
                </a:solidFill>
              </a:rPr>
              <a:t>Samedi </a:t>
            </a:r>
            <a:r>
              <a:rPr lang="fr-FR" b="1" dirty="0">
                <a:solidFill>
                  <a:schemeClr val="bg1"/>
                </a:solidFill>
              </a:rPr>
              <a:t>27</a:t>
            </a:r>
            <a:r>
              <a:rPr lang="fr-FR" dirty="0">
                <a:solidFill>
                  <a:schemeClr val="bg1"/>
                </a:solidFill>
              </a:rPr>
              <a:t> novembre 2021</a:t>
            </a:r>
          </a:p>
          <a:p>
            <a:r>
              <a:rPr lang="fr-FR" dirty="0">
                <a:solidFill>
                  <a:schemeClr val="bg1"/>
                </a:solidFill>
              </a:rPr>
              <a:t>Samedi </a:t>
            </a:r>
            <a:r>
              <a:rPr lang="fr-FR" b="1" dirty="0">
                <a:solidFill>
                  <a:schemeClr val="bg1"/>
                </a:solidFill>
              </a:rPr>
              <a:t>4 </a:t>
            </a:r>
            <a:r>
              <a:rPr lang="fr-FR" dirty="0">
                <a:solidFill>
                  <a:schemeClr val="bg1"/>
                </a:solidFill>
              </a:rPr>
              <a:t>décembre 2021</a:t>
            </a:r>
          </a:p>
        </p:txBody>
      </p:sp>
      <p:sp>
        <p:nvSpPr>
          <p:cNvPr id="30" name="Freeform 67">
            <a:extLst>
              <a:ext uri="{FF2B5EF4-FFF2-40B4-BE49-F238E27FC236}">
                <a16:creationId xmlns:a16="http://schemas.microsoft.com/office/drawing/2014/main" id="{DB8DC3BB-60BD-43E9-B69B-2A3B24145EFE}"/>
              </a:ext>
            </a:extLst>
          </p:cNvPr>
          <p:cNvSpPr>
            <a:spLocks/>
          </p:cNvSpPr>
          <p:nvPr/>
        </p:nvSpPr>
        <p:spPr bwMode="auto">
          <a:xfrm>
            <a:off x="1295999" y="1519042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F07F0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" name="Freeform 67">
            <a:extLst>
              <a:ext uri="{FF2B5EF4-FFF2-40B4-BE49-F238E27FC236}">
                <a16:creationId xmlns:a16="http://schemas.microsoft.com/office/drawing/2014/main" id="{6F4EAEBE-F483-4628-B82A-AEAA27DAF21C}"/>
              </a:ext>
            </a:extLst>
          </p:cNvPr>
          <p:cNvSpPr>
            <a:spLocks/>
          </p:cNvSpPr>
          <p:nvPr/>
        </p:nvSpPr>
        <p:spPr bwMode="auto">
          <a:xfrm>
            <a:off x="1295999" y="2092877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81C6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4" name="Freeform 67">
            <a:extLst>
              <a:ext uri="{FF2B5EF4-FFF2-40B4-BE49-F238E27FC236}">
                <a16:creationId xmlns:a16="http://schemas.microsoft.com/office/drawing/2014/main" id="{FC28FE29-F6B1-4E3D-A9FC-5438FDCE04D9}"/>
              </a:ext>
            </a:extLst>
          </p:cNvPr>
          <p:cNvSpPr>
            <a:spLocks/>
          </p:cNvSpPr>
          <p:nvPr/>
        </p:nvSpPr>
        <p:spPr bwMode="auto">
          <a:xfrm>
            <a:off x="1295999" y="2641520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2D30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5" name="Freeform 67">
            <a:extLst>
              <a:ext uri="{FF2B5EF4-FFF2-40B4-BE49-F238E27FC236}">
                <a16:creationId xmlns:a16="http://schemas.microsoft.com/office/drawing/2014/main" id="{62A1BCAC-F505-47A5-90B3-6AF56EEBD2F5}"/>
              </a:ext>
            </a:extLst>
          </p:cNvPr>
          <p:cNvSpPr>
            <a:spLocks/>
          </p:cNvSpPr>
          <p:nvPr/>
        </p:nvSpPr>
        <p:spPr bwMode="auto">
          <a:xfrm>
            <a:off x="1295999" y="3190163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177E8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6" name="Freeform 67">
            <a:extLst>
              <a:ext uri="{FF2B5EF4-FFF2-40B4-BE49-F238E27FC236}">
                <a16:creationId xmlns:a16="http://schemas.microsoft.com/office/drawing/2014/main" id="{D6A649F5-07A4-41CB-B462-E249E2FE06E7}"/>
              </a:ext>
            </a:extLst>
          </p:cNvPr>
          <p:cNvSpPr>
            <a:spLocks/>
          </p:cNvSpPr>
          <p:nvPr/>
        </p:nvSpPr>
        <p:spPr bwMode="auto">
          <a:xfrm>
            <a:off x="1295999" y="3740670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F07F0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37" name="Freeform 67">
            <a:extLst>
              <a:ext uri="{FF2B5EF4-FFF2-40B4-BE49-F238E27FC236}">
                <a16:creationId xmlns:a16="http://schemas.microsoft.com/office/drawing/2014/main" id="{21C5763C-536D-409D-9BEF-27BDD806D7DB}"/>
              </a:ext>
            </a:extLst>
          </p:cNvPr>
          <p:cNvSpPr>
            <a:spLocks/>
          </p:cNvSpPr>
          <p:nvPr/>
        </p:nvSpPr>
        <p:spPr bwMode="auto">
          <a:xfrm>
            <a:off x="1295999" y="4296237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81C6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193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14A61344-D15D-48E2-8836-80CCF2892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3885" y="2974669"/>
            <a:ext cx="2698486" cy="27737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D8F832D-F545-4B38-815B-3E4FABD908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313"/>
            <a:ext cx="5664979" cy="56618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096" y="2955681"/>
            <a:ext cx="5223624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 catalogue de 4 lieux d’intervention</a:t>
            </a:r>
            <a:endParaRPr lang="fr-FR" dirty="0">
              <a:solidFill>
                <a:schemeClr val="bg1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E22A51-87A8-4F82-ABAC-3FDA5636A80A}"/>
              </a:ext>
            </a:extLst>
          </p:cNvPr>
          <p:cNvSpPr txBox="1"/>
          <p:nvPr/>
        </p:nvSpPr>
        <p:spPr>
          <a:xfrm>
            <a:off x="1688708" y="3635656"/>
            <a:ext cx="6041126" cy="1705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Façade de la crèche  A </a:t>
            </a:r>
            <a:r>
              <a:rPr lang="fr-FR" dirty="0" err="1"/>
              <a:t>Casuccia</a:t>
            </a:r>
            <a:r>
              <a:rPr lang="fr-FR" dirty="0"/>
              <a:t>, Corte</a:t>
            </a:r>
          </a:p>
          <a:p>
            <a:pPr>
              <a:lnSpc>
                <a:spcPct val="150000"/>
              </a:lnSpc>
            </a:pPr>
            <a:r>
              <a:rPr lang="fr-FR" dirty="0"/>
              <a:t>Cour d’école élémentaire </a:t>
            </a:r>
            <a:r>
              <a:rPr lang="fr-FR" dirty="0" err="1"/>
              <a:t>Sandreschi</a:t>
            </a:r>
            <a:r>
              <a:rPr lang="fr-FR" dirty="0"/>
              <a:t>, Corte</a:t>
            </a:r>
          </a:p>
          <a:p>
            <a:pPr>
              <a:lnSpc>
                <a:spcPct val="150000"/>
              </a:lnSpc>
            </a:pPr>
            <a:r>
              <a:rPr lang="fr-FR" dirty="0"/>
              <a:t>Escalier Halle des Sports, Université de Corse, Corte</a:t>
            </a:r>
          </a:p>
          <a:p>
            <a:pPr>
              <a:lnSpc>
                <a:spcPct val="150000"/>
              </a:lnSpc>
            </a:pPr>
            <a:r>
              <a:rPr lang="fr-FR" dirty="0"/>
              <a:t>Alcôve extérieure du </a:t>
            </a:r>
            <a:r>
              <a:rPr lang="fr-FR" dirty="0" err="1"/>
              <a:t>Fab</a:t>
            </a:r>
            <a:r>
              <a:rPr lang="fr-FR" dirty="0"/>
              <a:t> </a:t>
            </a:r>
            <a:r>
              <a:rPr lang="fr-FR" dirty="0" err="1"/>
              <a:t>Lab</a:t>
            </a:r>
            <a:r>
              <a:rPr lang="fr-FR" dirty="0"/>
              <a:t> pro, Corte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1B422BB-EB27-441E-83E4-AD21DFDAB954}"/>
              </a:ext>
            </a:extLst>
          </p:cNvPr>
          <p:cNvSpPr txBox="1"/>
          <p:nvPr/>
        </p:nvSpPr>
        <p:spPr>
          <a:xfrm>
            <a:off x="-1998147" y="558687"/>
            <a:ext cx="7393785" cy="569090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693F2D4-2AC5-41F6-986C-0E9097EE5C5F}"/>
              </a:ext>
            </a:extLst>
          </p:cNvPr>
          <p:cNvSpPr txBox="1"/>
          <p:nvPr/>
        </p:nvSpPr>
        <p:spPr>
          <a:xfrm>
            <a:off x="29096" y="647792"/>
            <a:ext cx="5034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Possibilité de s’inscrire dans deux catégories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1BD24F07-E694-4A08-9B03-A9A006A35C9D}"/>
              </a:ext>
            </a:extLst>
          </p:cNvPr>
          <p:cNvGrpSpPr/>
          <p:nvPr/>
        </p:nvGrpSpPr>
        <p:grpSpPr>
          <a:xfrm>
            <a:off x="5395638" y="558686"/>
            <a:ext cx="1138178" cy="569091"/>
            <a:chOff x="5562599" y="3065144"/>
            <a:chExt cx="738662" cy="369332"/>
          </a:xfrm>
          <a:solidFill>
            <a:srgbClr val="F4752B"/>
          </a:solidFill>
        </p:grpSpPr>
        <p:sp>
          <p:nvSpPr>
            <p:cNvPr id="32" name="Freeform 66">
              <a:extLst>
                <a:ext uri="{FF2B5EF4-FFF2-40B4-BE49-F238E27FC236}">
                  <a16:creationId xmlns:a16="http://schemas.microsoft.com/office/drawing/2014/main" id="{6B1D8CD0-6E79-452F-B862-8B80FE7A3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599" y="3065144"/>
              <a:ext cx="369332" cy="369332"/>
            </a:xfrm>
            <a:custGeom>
              <a:avLst/>
              <a:gdLst>
                <a:gd name="T0" fmla="*/ 360 w 360"/>
                <a:gd name="T1" fmla="*/ 360 h 360"/>
                <a:gd name="T2" fmla="*/ 360 w 360"/>
                <a:gd name="T3" fmla="*/ 360 h 360"/>
                <a:gd name="T4" fmla="*/ 360 w 360"/>
                <a:gd name="T5" fmla="*/ 0 h 360"/>
                <a:gd name="T6" fmla="*/ 0 w 360"/>
                <a:gd name="T7" fmla="*/ 0 h 360"/>
                <a:gd name="T8" fmla="*/ 0 w 360"/>
                <a:gd name="T9" fmla="*/ 0 h 360"/>
                <a:gd name="T10" fmla="*/ 360 w 360"/>
                <a:gd name="T11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0" h="360">
                  <a:moveTo>
                    <a:pt x="360" y="360"/>
                  </a:moveTo>
                  <a:cubicBezTo>
                    <a:pt x="360" y="360"/>
                    <a:pt x="360" y="360"/>
                    <a:pt x="360" y="36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9"/>
                    <a:pt x="161" y="360"/>
                    <a:pt x="360" y="3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67">
              <a:extLst>
                <a:ext uri="{FF2B5EF4-FFF2-40B4-BE49-F238E27FC236}">
                  <a16:creationId xmlns:a16="http://schemas.microsoft.com/office/drawing/2014/main" id="{32B68074-F523-4B81-BA66-BAABC195E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1930" y="3068651"/>
              <a:ext cx="369331" cy="365564"/>
            </a:xfrm>
            <a:custGeom>
              <a:avLst/>
              <a:gdLst>
                <a:gd name="T0" fmla="*/ 360 w 360"/>
                <a:gd name="T1" fmla="*/ 360 h 360"/>
                <a:gd name="T2" fmla="*/ 360 w 360"/>
                <a:gd name="T3" fmla="*/ 0 h 360"/>
                <a:gd name="T4" fmla="*/ 360 w 360"/>
                <a:gd name="T5" fmla="*/ 0 h 360"/>
                <a:gd name="T6" fmla="*/ 0 w 360"/>
                <a:gd name="T7" fmla="*/ 360 h 360"/>
                <a:gd name="T8" fmla="*/ 0 w 360"/>
                <a:gd name="T9" fmla="*/ 360 h 360"/>
                <a:gd name="T10" fmla="*/ 360 w 360"/>
                <a:gd name="T11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0" h="360">
                  <a:moveTo>
                    <a:pt x="360" y="360"/>
                  </a:moveTo>
                  <a:cubicBezTo>
                    <a:pt x="360" y="0"/>
                    <a:pt x="360" y="0"/>
                    <a:pt x="360" y="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61" y="0"/>
                    <a:pt x="0" y="161"/>
                    <a:pt x="0" y="360"/>
                  </a:cubicBezTo>
                  <a:cubicBezTo>
                    <a:pt x="0" y="360"/>
                    <a:pt x="0" y="360"/>
                    <a:pt x="0" y="360"/>
                  </a:cubicBezTo>
                  <a:lnTo>
                    <a:pt x="360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BB4A1E6E-6694-4E7C-8027-9630DDA8F016}"/>
              </a:ext>
            </a:extLst>
          </p:cNvPr>
          <p:cNvSpPr txBox="1"/>
          <p:nvPr/>
        </p:nvSpPr>
        <p:spPr>
          <a:xfrm>
            <a:off x="1688708" y="1422573"/>
            <a:ext cx="10741891" cy="87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Mobilier urbain (fabrication de bancs, poubelles, abris vélo,  jardinière, cendriers…) </a:t>
            </a:r>
          </a:p>
          <a:p>
            <a:pPr>
              <a:lnSpc>
                <a:spcPct val="150000"/>
              </a:lnSpc>
            </a:pPr>
            <a:r>
              <a:rPr lang="fr-FR" dirty="0"/>
              <a:t>Street Art textuel (images + texte en langue corse : fresque, collage, pochoirs, mosaïque…)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04E0ED-BA95-4021-BB56-8CB2EF1DBC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248" y="3414422"/>
            <a:ext cx="2274801" cy="2274801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130F32EB-8C97-41EA-8822-996A703D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35" y="1564440"/>
            <a:ext cx="358527" cy="24379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6C92F611-7323-4BD5-94FF-815328EAA0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84" y="1977279"/>
            <a:ext cx="280290" cy="28253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A24F5D1-29F7-497D-A49F-23D1E2B457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35" y="5030486"/>
            <a:ext cx="358527" cy="24379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DCFD25B-3418-42FE-8A8B-47ED07AED8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84" y="4593259"/>
            <a:ext cx="280290" cy="28253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1676529-6744-46D8-926B-E01EF6CE41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84" y="4182014"/>
            <a:ext cx="280290" cy="28253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3449DF0B-D35C-4035-AE65-0D4B6BFA7E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84" y="3770769"/>
            <a:ext cx="280290" cy="28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48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7344FF53-2962-4943-8E71-527DFD7E7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9956" cy="68793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1441" y="1361783"/>
            <a:ext cx="1122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dirty="0"/>
              <a:t>Ouvert à tous (étudiants, personnels de l’université et personnalités extérieures)</a:t>
            </a:r>
          </a:p>
          <a:p>
            <a:pPr lvl="1"/>
            <a:r>
              <a:rPr lang="fr-FR" dirty="0"/>
              <a:t>Vous pouvez vous inscrire seul ou en équipe (4 personnes maximum par équipe)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20661" y="4849887"/>
            <a:ext cx="10150675" cy="87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i="1" dirty="0"/>
              <a:t>Catégorie mobilier urbain </a:t>
            </a:r>
            <a:r>
              <a:rPr lang="fr-FR" i="1" dirty="0">
                <a:solidFill>
                  <a:srgbClr val="002060"/>
                </a:solidFill>
              </a:rPr>
              <a:t>: </a:t>
            </a:r>
            <a:r>
              <a:rPr lang="fr-FR" dirty="0"/>
              <a:t>Maquette 3D (échelle 1/10) + intégration (photo et 3D) </a:t>
            </a:r>
          </a:p>
          <a:p>
            <a:pPr>
              <a:lnSpc>
                <a:spcPct val="150000"/>
              </a:lnSpc>
            </a:pPr>
            <a:r>
              <a:rPr lang="fr-FR" i="1" dirty="0"/>
              <a:t>Catégorie Street Art </a:t>
            </a:r>
            <a:r>
              <a:rPr lang="fr-FR" dirty="0"/>
              <a:t>: Intégration 2D ou vue 3D ou collage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020662" y="3076269"/>
            <a:ext cx="10150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Vous choisissez le site sur lequel vous souhaitez travailler </a:t>
            </a:r>
          </a:p>
          <a:p>
            <a:r>
              <a:rPr lang="fr-FR" sz="2000" i="1" dirty="0"/>
              <a:t>(voir catalogue des lieux d’intervention en annexe)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DEC3912D-86C8-48C9-AEE1-32E304C924FD}"/>
              </a:ext>
            </a:extLst>
          </p:cNvPr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2DD21DCC-3D8F-470B-9925-6A8BB44DFD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750" y="578203"/>
            <a:ext cx="5664979" cy="566183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3BA96BD0-8218-4D6E-A9D8-5A44C356DFB0}"/>
              </a:ext>
            </a:extLst>
          </p:cNvPr>
          <p:cNvSpPr txBox="1"/>
          <p:nvPr/>
        </p:nvSpPr>
        <p:spPr>
          <a:xfrm>
            <a:off x="29096" y="676571"/>
            <a:ext cx="5223624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Ouvert à qui ?</a:t>
            </a:r>
          </a:p>
          <a:p>
            <a:endParaRPr lang="fr-FR" b="1" dirty="0"/>
          </a:p>
          <a:p>
            <a:endParaRPr lang="fr-FR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A1E61EA0-7642-4D70-9966-DCB5DBC74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750" y="2295818"/>
            <a:ext cx="5664979" cy="56618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03639CCC-EEC8-4648-9BE6-D53415A36C06}"/>
              </a:ext>
            </a:extLst>
          </p:cNvPr>
          <p:cNvSpPr txBox="1"/>
          <p:nvPr/>
        </p:nvSpPr>
        <p:spPr>
          <a:xfrm>
            <a:off x="29096" y="2394186"/>
            <a:ext cx="522362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Le choix du site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597AFD1B-3348-4D10-9BFD-B1A5E8ECD7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750" y="4013198"/>
            <a:ext cx="5664979" cy="566183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5D3B1840-1560-4858-B5C4-D12ABD4F0BC9}"/>
              </a:ext>
            </a:extLst>
          </p:cNvPr>
          <p:cNvSpPr txBox="1"/>
          <p:nvPr/>
        </p:nvSpPr>
        <p:spPr>
          <a:xfrm>
            <a:off x="29096" y="4111566"/>
            <a:ext cx="522362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1800" b="1" i="0" u="none" strike="noStrike" baseline="0" dirty="0">
                <a:solidFill>
                  <a:srgbClr val="FFFFFF"/>
                </a:solidFill>
                <a:latin typeface="Gill Sans MT" panose="020B0502020104020203" pitchFamily="34" charset="0"/>
              </a:rPr>
              <a:t>Rendus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46EDB890-2048-4EDB-92EB-7761E9D03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230" y="1361782"/>
            <a:ext cx="727106" cy="436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71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037F429-496E-42E0-B151-1DA4178A6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10E2671-8B8A-4CD8-831F-BC2F31AD2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623"/>
            <a:ext cx="3462403" cy="5760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363EA0CA-55F3-4C19-B5A9-4621E6E56F46}"/>
              </a:ext>
            </a:extLst>
          </p:cNvPr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7F684D6-085C-418E-8ED2-A621AA4AAD3F}"/>
              </a:ext>
            </a:extLst>
          </p:cNvPr>
          <p:cNvSpPr txBox="1"/>
          <p:nvPr/>
        </p:nvSpPr>
        <p:spPr>
          <a:xfrm>
            <a:off x="665602" y="1962798"/>
            <a:ext cx="112683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sz="1600" dirty="0" smtClean="0"/>
              <a:t>Les meilleurs projets seront évidemment récompensés</a:t>
            </a:r>
          </a:p>
          <a:p>
            <a:pPr lvl="1"/>
            <a:endParaRPr lang="fr-FR" sz="1600" dirty="0" smtClean="0"/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Meilleur projet catégorie Street Art Textuel : bons d’achat d’une valeur de 1000€</a:t>
            </a:r>
          </a:p>
          <a:p>
            <a:pPr marL="742950" lvl="1" indent="-285750">
              <a:buFontTx/>
              <a:buChar char="-"/>
            </a:pPr>
            <a:endParaRPr lang="fr-FR" sz="1600" dirty="0" smtClean="0"/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Meilleur projet catégorie Mobilier urbain : bons d’achat d’une valeur de 1000€</a:t>
            </a:r>
          </a:p>
          <a:p>
            <a:pPr marL="742950" lvl="1" indent="-285750">
              <a:buFontTx/>
              <a:buChar char="-"/>
            </a:pPr>
            <a:endParaRPr lang="fr-FR" sz="1600" dirty="0" smtClean="0"/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Coup de cœur 40 </a:t>
            </a:r>
            <a:r>
              <a:rPr lang="fr-FR" sz="1600" dirty="0" err="1" smtClean="0"/>
              <a:t>anni</a:t>
            </a:r>
            <a:r>
              <a:rPr lang="fr-FR" sz="1600" dirty="0" smtClean="0"/>
              <a:t> di l’</a:t>
            </a:r>
            <a:r>
              <a:rPr lang="fr-FR" sz="1600" dirty="0" err="1" smtClean="0"/>
              <a:t>Università</a:t>
            </a:r>
            <a:r>
              <a:rPr lang="fr-FR" sz="1600" dirty="0" smtClean="0"/>
              <a:t> : bons d’achat d’une valeur de 600€</a:t>
            </a:r>
          </a:p>
          <a:p>
            <a:pPr marL="742950" lvl="1" indent="-285750">
              <a:buFontTx/>
              <a:buChar char="-"/>
            </a:pPr>
            <a:endParaRPr lang="fr-FR" sz="1600" dirty="0" smtClean="0"/>
          </a:p>
          <a:p>
            <a:pPr marL="742950" lvl="1" indent="-285750">
              <a:buFontTx/>
              <a:buChar char="-"/>
            </a:pPr>
            <a:endParaRPr lang="fr-FR" sz="1600" dirty="0" smtClean="0"/>
          </a:p>
          <a:p>
            <a:pPr lvl="1"/>
            <a:r>
              <a:rPr lang="fr-FR" sz="1600" dirty="0" smtClean="0"/>
              <a:t>En plus de ces prix matériels, les équipes retenues par les jurys gagnent le droit de réaliser :</a:t>
            </a:r>
          </a:p>
          <a:p>
            <a:pPr marL="742950" lvl="1" indent="-285750">
              <a:buFontTx/>
              <a:buChar char="-"/>
            </a:pPr>
            <a:r>
              <a:rPr lang="fr-FR" sz="1600" i="1" dirty="0" smtClean="0"/>
              <a:t>Dans la catégorie Mobilier urbain :  </a:t>
            </a:r>
            <a:r>
              <a:rPr lang="fr-FR" sz="1600" dirty="0" smtClean="0"/>
              <a:t>un prototype à l’échelle </a:t>
            </a:r>
            <a:r>
              <a:rPr lang="fr-FR" sz="1600" dirty="0" smtClean="0">
                <a:latin typeface="Calibri" panose="020F0502020204030204" pitchFamily="34" charset="0"/>
              </a:rPr>
              <a:t>1</a:t>
            </a:r>
          </a:p>
          <a:p>
            <a:pPr marL="742950" lvl="1" indent="-285750">
              <a:buFontTx/>
              <a:buChar char="-"/>
            </a:pPr>
            <a:r>
              <a:rPr lang="fr-FR" sz="1600" i="1" dirty="0" smtClean="0"/>
              <a:t>Dans la catégorie Street Art textuel : </a:t>
            </a:r>
            <a:r>
              <a:rPr lang="fr-FR" sz="1600" dirty="0" smtClean="0"/>
              <a:t>une réalisation </a:t>
            </a:r>
            <a:r>
              <a:rPr lang="fr-FR" sz="1600" i="1" dirty="0" smtClean="0"/>
              <a:t>in situ</a:t>
            </a:r>
          </a:p>
          <a:p>
            <a:pPr marL="742950" lvl="1" indent="-285750">
              <a:buFontTx/>
              <a:buChar char="-"/>
            </a:pPr>
            <a:endParaRPr lang="fr-FR" sz="1600" i="1" dirty="0"/>
          </a:p>
          <a:p>
            <a:pPr marL="742950" lvl="1" indent="-285750">
              <a:buFontTx/>
              <a:buChar char="-"/>
            </a:pPr>
            <a:endParaRPr lang="fr-FR" sz="1600" i="1" dirty="0" smtClean="0"/>
          </a:p>
          <a:p>
            <a:pPr lvl="1"/>
            <a:r>
              <a:rPr lang="fr-FR" sz="1600" i="1" dirty="0" smtClean="0"/>
              <a:t>Quelques autres petites surprises viendront récompenser les inscrits…</a:t>
            </a:r>
          </a:p>
          <a:p>
            <a:pPr lvl="1"/>
            <a:endParaRPr lang="fr-FR" sz="1600" i="1" dirty="0"/>
          </a:p>
          <a:p>
            <a:pPr lvl="1"/>
            <a:endParaRPr lang="fr-FR" sz="1600" i="1" dirty="0" smtClean="0"/>
          </a:p>
          <a:p>
            <a:pPr lvl="1"/>
            <a:endParaRPr lang="fr-FR" sz="1600" i="1" dirty="0"/>
          </a:p>
          <a:p>
            <a:pPr lvl="1"/>
            <a:endParaRPr lang="fr-FR" sz="1600" i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9039026-956A-43A6-A1D1-67FF5FB7AA48}"/>
              </a:ext>
            </a:extLst>
          </p:cNvPr>
          <p:cNvSpPr txBox="1"/>
          <p:nvPr/>
        </p:nvSpPr>
        <p:spPr>
          <a:xfrm>
            <a:off x="82282" y="660384"/>
            <a:ext cx="161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Prix à gagner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6EDB890-2048-4EDB-92EB-7761E9D03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230" y="1161757"/>
            <a:ext cx="727106" cy="436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9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354C8790-B453-446A-ABD1-3E9BCEB24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43006" y="4770095"/>
            <a:ext cx="9870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Coaches langue corse</a:t>
            </a:r>
          </a:p>
          <a:p>
            <a:r>
              <a:rPr lang="fr-FR" dirty="0"/>
              <a:t>Coaches graphisme et design</a:t>
            </a:r>
          </a:p>
          <a:p>
            <a:r>
              <a:rPr lang="fr-FR" dirty="0"/>
              <a:t>Coaches prototypage et fabrication (numérique ou DIY)</a:t>
            </a:r>
          </a:p>
          <a:p>
            <a:r>
              <a:rPr lang="fr-FR" dirty="0"/>
              <a:t>Coaches sites (connaissances sociologiques et patrimoniales Corte et Université)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14425" y="1266716"/>
            <a:ext cx="129849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Des matériaux :</a:t>
            </a:r>
          </a:p>
          <a:p>
            <a:r>
              <a:rPr lang="fr-FR" dirty="0"/>
              <a:t>Carton plume, carton, bois, peintures… </a:t>
            </a:r>
            <a:r>
              <a:rPr lang="fr-FR" i="1" dirty="0"/>
              <a:t>Dans la limite des stocks disponibles</a:t>
            </a:r>
          </a:p>
          <a:p>
            <a:endParaRPr lang="fr-FR" dirty="0"/>
          </a:p>
          <a:p>
            <a:r>
              <a:rPr lang="fr-FR" b="1" dirty="0"/>
              <a:t>Des machines :</a:t>
            </a:r>
          </a:p>
          <a:p>
            <a:r>
              <a:rPr lang="fr-FR" dirty="0"/>
              <a:t>Laser, </a:t>
            </a:r>
            <a:r>
              <a:rPr lang="fr-FR" dirty="0" err="1"/>
              <a:t>thermoplieuse</a:t>
            </a:r>
            <a:r>
              <a:rPr lang="fr-FR" dirty="0"/>
              <a:t>, atelier traditionnel, imprimante 3D</a:t>
            </a:r>
          </a:p>
          <a:p>
            <a:endParaRPr lang="fr-FR" dirty="0"/>
          </a:p>
          <a:p>
            <a:r>
              <a:rPr lang="fr-FR" b="1" dirty="0"/>
              <a:t>Autres Mises à disposition :</a:t>
            </a:r>
          </a:p>
          <a:p>
            <a:r>
              <a:rPr lang="fr-FR" dirty="0"/>
              <a:t>Studio photo, Ordinateur équipé de la suite Adobe</a:t>
            </a:r>
          </a:p>
          <a:p>
            <a:r>
              <a:rPr lang="fr-FR" dirty="0"/>
              <a:t>Infos règlementaires sur les contraintes des espaces publics et du mobilier urbain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41A11F-F160-4FBD-B071-1B0EDB37051B}"/>
              </a:ext>
            </a:extLst>
          </p:cNvPr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6B0D94C-1DFE-4F3C-B251-0D45E0A44D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463" y="4005847"/>
            <a:ext cx="5694074" cy="56909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F3DAE86-9670-41A1-8C46-B6817865800B}"/>
              </a:ext>
            </a:extLst>
          </p:cNvPr>
          <p:cNvSpPr txBox="1"/>
          <p:nvPr/>
        </p:nvSpPr>
        <p:spPr>
          <a:xfrm>
            <a:off x="29096" y="4105726"/>
            <a:ext cx="4623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Des coaches pour vous aider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3098CC5-A593-4CB5-B482-06B1E3FC04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463" y="572717"/>
            <a:ext cx="5694074" cy="56909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09C93D0-BFD1-4632-9015-EC8C4DF573A9}"/>
              </a:ext>
            </a:extLst>
          </p:cNvPr>
          <p:cNvSpPr txBox="1"/>
          <p:nvPr/>
        </p:nvSpPr>
        <p:spPr>
          <a:xfrm>
            <a:off x="29096" y="672596"/>
            <a:ext cx="4623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 Du matériel mis à disposition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7A06FBB-444D-49C9-9DB1-5EF8788505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230" y="1361782"/>
            <a:ext cx="727106" cy="436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35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037F429-496E-42E0-B151-1DA4178A6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51243" y="1502186"/>
            <a:ext cx="108067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18/10 </a:t>
            </a:r>
            <a:r>
              <a:rPr lang="fr-FR" dirty="0"/>
              <a:t>: Ouverture des inscriptions et diffusion</a:t>
            </a:r>
          </a:p>
          <a:p>
            <a:endParaRPr lang="fr-FR" dirty="0"/>
          </a:p>
          <a:p>
            <a:r>
              <a:rPr lang="fr-FR" b="1" dirty="0" smtClean="0"/>
              <a:t>12/11 </a:t>
            </a:r>
            <a:r>
              <a:rPr lang="fr-FR" b="1" dirty="0"/>
              <a:t>: </a:t>
            </a:r>
            <a:r>
              <a:rPr lang="fr-FR" dirty="0"/>
              <a:t>Clôture des inscriptions </a:t>
            </a:r>
          </a:p>
          <a:p>
            <a:endParaRPr lang="fr-FR" dirty="0"/>
          </a:p>
          <a:p>
            <a:r>
              <a:rPr lang="fr-FR" b="1" dirty="0" smtClean="0"/>
              <a:t>15/11 </a:t>
            </a:r>
            <a:r>
              <a:rPr lang="fr-FR" b="1" dirty="0"/>
              <a:t>: </a:t>
            </a:r>
            <a:r>
              <a:rPr lang="fr-FR" dirty="0"/>
              <a:t>Début des travaux en autonomie</a:t>
            </a:r>
          </a:p>
          <a:p>
            <a:endParaRPr lang="fr-FR" dirty="0"/>
          </a:p>
          <a:p>
            <a:r>
              <a:rPr lang="fr-FR" b="1" dirty="0"/>
              <a:t>15/11 : </a:t>
            </a:r>
            <a:r>
              <a:rPr lang="fr-FR" dirty="0"/>
              <a:t>Début possible de prototypage au </a:t>
            </a:r>
            <a:r>
              <a:rPr lang="fr-FR" dirty="0" err="1"/>
              <a:t>Fab</a:t>
            </a:r>
            <a:r>
              <a:rPr lang="fr-FR" dirty="0"/>
              <a:t> </a:t>
            </a:r>
            <a:r>
              <a:rPr lang="fr-FR" dirty="0" err="1"/>
              <a:t>Lab</a:t>
            </a:r>
            <a:endParaRPr lang="fr-FR" dirty="0"/>
          </a:p>
          <a:p>
            <a:r>
              <a:rPr lang="fr-FR" dirty="0"/>
              <a:t>(dans les conditions de travail habituelles)</a:t>
            </a:r>
          </a:p>
          <a:p>
            <a:endParaRPr lang="fr-FR" dirty="0"/>
          </a:p>
          <a:p>
            <a:r>
              <a:rPr lang="fr-FR" b="1" dirty="0"/>
              <a:t>27/11 : J1 </a:t>
            </a:r>
            <a:endParaRPr lang="fr-FR" dirty="0"/>
          </a:p>
          <a:p>
            <a:r>
              <a:rPr lang="fr-FR" dirty="0"/>
              <a:t>Journée coaching 9h30-17h30</a:t>
            </a:r>
          </a:p>
          <a:p>
            <a:endParaRPr lang="fr-FR" dirty="0"/>
          </a:p>
          <a:p>
            <a:r>
              <a:rPr lang="fr-FR" b="1" dirty="0"/>
              <a:t>4/12 </a:t>
            </a:r>
            <a:r>
              <a:rPr lang="fr-FR" dirty="0"/>
              <a:t>: J2</a:t>
            </a:r>
          </a:p>
          <a:p>
            <a:r>
              <a:rPr lang="fr-FR" dirty="0"/>
              <a:t>Journée de finalisation et présentation </a:t>
            </a:r>
          </a:p>
          <a:p>
            <a:r>
              <a:rPr lang="fr-FR" dirty="0"/>
              <a:t>Coaching de Finalisation 9h-14h</a:t>
            </a:r>
          </a:p>
          <a:p>
            <a:r>
              <a:rPr lang="fr-FR" dirty="0"/>
              <a:t>Présentation devant jury16h-18h </a:t>
            </a:r>
          </a:p>
          <a:p>
            <a:r>
              <a:rPr lang="fr-FR" dirty="0"/>
              <a:t>Proclamation des résultats 18h30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0E2671-8B8A-4CD8-831F-BC2F31AD2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623"/>
            <a:ext cx="3462403" cy="576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D265A47-92FC-4DD1-BDB2-2EE45613143E}"/>
              </a:ext>
            </a:extLst>
          </p:cNvPr>
          <p:cNvSpPr txBox="1"/>
          <p:nvPr/>
        </p:nvSpPr>
        <p:spPr>
          <a:xfrm>
            <a:off x="29096" y="669991"/>
            <a:ext cx="212627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CALENDRIER</a:t>
            </a:r>
            <a:endParaRPr lang="fr-FR" b="1" dirty="0"/>
          </a:p>
          <a:p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363EA0CA-55F3-4C19-B5A9-4621E6E56F46}"/>
              </a:ext>
            </a:extLst>
          </p:cNvPr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pic>
        <p:nvPicPr>
          <p:cNvPr id="16" name="Image 15" descr="Une image contenant carré&#10;&#10;Description générée automatiquement">
            <a:extLst>
              <a:ext uri="{FF2B5EF4-FFF2-40B4-BE49-F238E27FC236}">
                <a16:creationId xmlns:a16="http://schemas.microsoft.com/office/drawing/2014/main" id="{8A7B7157-F780-4CE2-A114-FEC8E16BE3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401" y="1740716"/>
            <a:ext cx="3376568" cy="337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037F429-496E-42E0-B151-1DA4178A6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51243" y="1502186"/>
            <a:ext cx="108067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s’inscrire (seul ou en équipe), </a:t>
            </a:r>
            <a:r>
              <a:rPr lang="fr-FR" dirty="0" smtClean="0"/>
              <a:t>envoyez-nous un </a:t>
            </a:r>
            <a:r>
              <a:rPr lang="fr-FR" dirty="0"/>
              <a:t>mail : </a:t>
            </a:r>
            <a:r>
              <a:rPr lang="fr-FR" dirty="0" err="1" smtClean="0"/>
              <a:t>u</a:t>
            </a:r>
            <a:r>
              <a:rPr lang="fr-FR" dirty="0" err="1" smtClean="0">
                <a:solidFill>
                  <a:srgbClr val="F4752B"/>
                </a:solidFill>
              </a:rPr>
              <a:t>palazzu@univ-corse</a:t>
            </a:r>
            <a:endParaRPr lang="fr-FR" dirty="0">
              <a:solidFill>
                <a:srgbClr val="F4752B"/>
              </a:solidFill>
            </a:endParaRPr>
          </a:p>
          <a:p>
            <a:endParaRPr lang="fr-FR" dirty="0">
              <a:solidFill>
                <a:srgbClr val="F4752B"/>
              </a:solidFill>
            </a:endParaRPr>
          </a:p>
          <a:p>
            <a:r>
              <a:rPr lang="fr-FR" dirty="0"/>
              <a:t>Informations à fournir :</a:t>
            </a:r>
          </a:p>
          <a:p>
            <a:endParaRPr lang="fr-FR" dirty="0"/>
          </a:p>
          <a:p>
            <a:r>
              <a:rPr lang="fr-FR" dirty="0"/>
              <a:t>-	Nom et prénom du/des </a:t>
            </a:r>
            <a:r>
              <a:rPr lang="fr-FR" dirty="0" err="1"/>
              <a:t>participante.s</a:t>
            </a:r>
            <a:endParaRPr lang="fr-FR" dirty="0"/>
          </a:p>
          <a:p>
            <a:r>
              <a:rPr lang="fr-FR" dirty="0"/>
              <a:t>-	Numéro de téléphone</a:t>
            </a:r>
          </a:p>
          <a:p>
            <a:r>
              <a:rPr lang="fr-FR" dirty="0"/>
              <a:t>-	Nom </a:t>
            </a:r>
            <a:r>
              <a:rPr lang="fr-FR" dirty="0" smtClean="0"/>
              <a:t>de l’équipe</a:t>
            </a:r>
            <a:endParaRPr lang="fr-FR" dirty="0"/>
          </a:p>
          <a:p>
            <a:r>
              <a:rPr lang="fr-FR" dirty="0"/>
              <a:t>-	Choix du lieu d’intervention </a:t>
            </a:r>
            <a:r>
              <a:rPr lang="fr-FR" sz="1800" i="1" dirty="0"/>
              <a:t>(voir catalogue des lieux d’intervention)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0E2671-8B8A-4CD8-831F-BC2F31AD2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623"/>
            <a:ext cx="3462403" cy="576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D265A47-92FC-4DD1-BDB2-2EE45613143E}"/>
              </a:ext>
            </a:extLst>
          </p:cNvPr>
          <p:cNvSpPr txBox="1"/>
          <p:nvPr/>
        </p:nvSpPr>
        <p:spPr>
          <a:xfrm>
            <a:off x="29096" y="669991"/>
            <a:ext cx="212627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INSCRIPTIONS</a:t>
            </a:r>
            <a:endParaRPr lang="fr-FR" b="1" dirty="0"/>
          </a:p>
          <a:p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363EA0CA-55F3-4C19-B5A9-4621E6E56F46}"/>
              </a:ext>
            </a:extLst>
          </p:cNvPr>
          <p:cNvSpPr txBox="1">
            <a:spLocks/>
          </p:cNvSpPr>
          <p:nvPr/>
        </p:nvSpPr>
        <p:spPr>
          <a:xfrm>
            <a:off x="9944618" y="6212540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sp>
        <p:nvSpPr>
          <p:cNvPr id="8" name="Freeform 67">
            <a:extLst>
              <a:ext uri="{FF2B5EF4-FFF2-40B4-BE49-F238E27FC236}">
                <a16:creationId xmlns:a16="http://schemas.microsoft.com/office/drawing/2014/main" id="{98961B5A-2FBA-462D-A85B-8D4AC09F95D2}"/>
              </a:ext>
            </a:extLst>
          </p:cNvPr>
          <p:cNvSpPr>
            <a:spLocks/>
          </p:cNvSpPr>
          <p:nvPr/>
        </p:nvSpPr>
        <p:spPr bwMode="auto">
          <a:xfrm>
            <a:off x="1025357" y="2730478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F07F0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" name="Freeform 67">
            <a:extLst>
              <a:ext uri="{FF2B5EF4-FFF2-40B4-BE49-F238E27FC236}">
                <a16:creationId xmlns:a16="http://schemas.microsoft.com/office/drawing/2014/main" id="{97B4B5CE-EAEA-4797-B8A1-EA85229F9307}"/>
              </a:ext>
            </a:extLst>
          </p:cNvPr>
          <p:cNvSpPr>
            <a:spLocks/>
          </p:cNvSpPr>
          <p:nvPr/>
        </p:nvSpPr>
        <p:spPr bwMode="auto">
          <a:xfrm>
            <a:off x="1025357" y="3279464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2D30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Freeform 67">
            <a:extLst>
              <a:ext uri="{FF2B5EF4-FFF2-40B4-BE49-F238E27FC236}">
                <a16:creationId xmlns:a16="http://schemas.microsoft.com/office/drawing/2014/main" id="{2CC052E5-7E01-4E12-A7D4-FFCEEDEC4027}"/>
              </a:ext>
            </a:extLst>
          </p:cNvPr>
          <p:cNvSpPr>
            <a:spLocks/>
          </p:cNvSpPr>
          <p:nvPr/>
        </p:nvSpPr>
        <p:spPr bwMode="auto">
          <a:xfrm>
            <a:off x="1025357" y="3004971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4BB9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Freeform 67">
            <a:extLst>
              <a:ext uri="{FF2B5EF4-FFF2-40B4-BE49-F238E27FC236}">
                <a16:creationId xmlns:a16="http://schemas.microsoft.com/office/drawing/2014/main" id="{8EB41DC9-491E-491D-8F06-76164FF7CE0B}"/>
              </a:ext>
            </a:extLst>
          </p:cNvPr>
          <p:cNvSpPr>
            <a:spLocks/>
          </p:cNvSpPr>
          <p:nvPr/>
        </p:nvSpPr>
        <p:spPr bwMode="auto">
          <a:xfrm>
            <a:off x="1025357" y="3553957"/>
            <a:ext cx="133752" cy="133750"/>
          </a:xfrm>
          <a:custGeom>
            <a:avLst/>
            <a:gdLst>
              <a:gd name="T0" fmla="*/ 360 w 360"/>
              <a:gd name="T1" fmla="*/ 360 h 360"/>
              <a:gd name="T2" fmla="*/ 360 w 360"/>
              <a:gd name="T3" fmla="*/ 0 h 360"/>
              <a:gd name="T4" fmla="*/ 360 w 360"/>
              <a:gd name="T5" fmla="*/ 0 h 360"/>
              <a:gd name="T6" fmla="*/ 0 w 360"/>
              <a:gd name="T7" fmla="*/ 360 h 360"/>
              <a:gd name="T8" fmla="*/ 0 w 360"/>
              <a:gd name="T9" fmla="*/ 360 h 360"/>
              <a:gd name="T10" fmla="*/ 360 w 360"/>
              <a:gd name="T11" fmla="*/ 3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0" h="360">
                <a:moveTo>
                  <a:pt x="360" y="360"/>
                </a:moveTo>
                <a:cubicBezTo>
                  <a:pt x="360" y="0"/>
                  <a:pt x="360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161" y="0"/>
                  <a:pt x="0" y="161"/>
                  <a:pt x="0" y="360"/>
                </a:cubicBezTo>
                <a:cubicBezTo>
                  <a:pt x="0" y="360"/>
                  <a:pt x="0" y="360"/>
                  <a:pt x="0" y="360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177E8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DE2F19-F118-4D26-A576-EA2FD1552A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627" y="823872"/>
            <a:ext cx="2256016" cy="517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AFEED90-4957-4F7D-BC77-FE0FA32E3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073425" y="1147623"/>
            <a:ext cx="77624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b="1" dirty="0" smtClean="0"/>
          </a:p>
          <a:p>
            <a:r>
              <a:rPr lang="fr-FR" b="1" dirty="0" smtClean="0"/>
              <a:t>Mobiliers </a:t>
            </a:r>
            <a:r>
              <a:rPr lang="fr-FR" b="1" dirty="0"/>
              <a:t>urbains narratifs </a:t>
            </a:r>
          </a:p>
          <a:p>
            <a:r>
              <a:rPr lang="fr-FR" dirty="0"/>
              <a:t>(Bancs poèmes de Paris, Bancs d’essai à la Biennale de Design de St Etienne…)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b="1" dirty="0"/>
              <a:t>Plasticiens qui utilisent la Lettre dans l’espace public</a:t>
            </a:r>
          </a:p>
          <a:p>
            <a:r>
              <a:rPr lang="fr-FR" dirty="0"/>
              <a:t>(Lawrence Wiener, Jenny </a:t>
            </a:r>
            <a:r>
              <a:rPr lang="fr-FR" dirty="0" err="1"/>
              <a:t>Holzer</a:t>
            </a:r>
            <a:r>
              <a:rPr lang="fr-FR" dirty="0"/>
              <a:t>, Ian Hamilton Finlay…)</a:t>
            </a:r>
          </a:p>
          <a:p>
            <a:endParaRPr lang="fr-FR" dirty="0"/>
          </a:p>
          <a:p>
            <a:r>
              <a:rPr lang="fr-FR" dirty="0"/>
              <a:t>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D4A4A50-8A07-4282-8F45-499807B4D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623"/>
            <a:ext cx="3462403" cy="576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F04ED7D-408E-4CC3-B19A-A3F1FAE8B1CA}"/>
              </a:ext>
            </a:extLst>
          </p:cNvPr>
          <p:cNvSpPr txBox="1"/>
          <p:nvPr/>
        </p:nvSpPr>
        <p:spPr>
          <a:xfrm>
            <a:off x="29096" y="669991"/>
            <a:ext cx="212627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INSPIRATIONS</a:t>
            </a:r>
            <a:endParaRPr lang="fr-FR" b="1" dirty="0"/>
          </a:p>
          <a:p>
            <a:endParaRPr lang="fr-FR" dirty="0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76C1DD06-1E2E-4D37-BD99-D54EB373FCD3}"/>
              </a:ext>
            </a:extLst>
          </p:cNvPr>
          <p:cNvSpPr txBox="1">
            <a:spLocks/>
          </p:cNvSpPr>
          <p:nvPr/>
        </p:nvSpPr>
        <p:spPr>
          <a:xfrm>
            <a:off x="9944618" y="181142"/>
            <a:ext cx="2121877" cy="5827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spc="0" dirty="0">
                <a:solidFill>
                  <a:srgbClr val="4BB971"/>
                </a:solidFill>
                <a:latin typeface="+mn-lt"/>
              </a:rPr>
              <a:t>OPERATA RICuNQUISTA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A7DE40-113D-4088-8933-5E7E460B5EA3}"/>
              </a:ext>
            </a:extLst>
          </p:cNvPr>
          <p:cNvSpPr/>
          <p:nvPr/>
        </p:nvSpPr>
        <p:spPr>
          <a:xfrm>
            <a:off x="7722293" y="2525397"/>
            <a:ext cx="930550" cy="930550"/>
          </a:xfrm>
          <a:prstGeom prst="rect">
            <a:avLst/>
          </a:prstGeom>
          <a:solidFill>
            <a:srgbClr val="2D3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FLÂNER</a:t>
            </a:r>
            <a:endParaRPr lang="fr-FR" sz="8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E375AE1-B435-4944-A042-70A6DF0189EA}"/>
              </a:ext>
            </a:extLst>
          </p:cNvPr>
          <p:cNvSpPr/>
          <p:nvPr/>
        </p:nvSpPr>
        <p:spPr>
          <a:xfrm>
            <a:off x="8652843" y="3454057"/>
            <a:ext cx="1861100" cy="1861100"/>
          </a:xfrm>
          <a:prstGeom prst="ellipse">
            <a:avLst/>
          </a:prstGeom>
          <a:solidFill>
            <a:srgbClr val="4BB9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ESPACE PUBLIC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F9BDF2-0F13-4CB4-A42E-D5E6AA26929E}"/>
              </a:ext>
            </a:extLst>
          </p:cNvPr>
          <p:cNvSpPr/>
          <p:nvPr/>
        </p:nvSpPr>
        <p:spPr>
          <a:xfrm>
            <a:off x="8652843" y="2525397"/>
            <a:ext cx="930550" cy="930550"/>
          </a:xfrm>
          <a:prstGeom prst="rect">
            <a:avLst/>
          </a:prstGeom>
          <a:solidFill>
            <a:srgbClr val="F47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RÊVER</a:t>
            </a:r>
            <a:endParaRPr lang="fr-FR" sz="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7B15C2-36D7-46E7-878E-3D538790C030}"/>
              </a:ext>
            </a:extLst>
          </p:cNvPr>
          <p:cNvSpPr/>
          <p:nvPr/>
        </p:nvSpPr>
        <p:spPr>
          <a:xfrm>
            <a:off x="9583393" y="2525397"/>
            <a:ext cx="930550" cy="930550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LIRE</a:t>
            </a:r>
            <a:endParaRPr lang="fr-FR" sz="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11C267-0D41-4E73-A9D8-016D74A298A4}"/>
              </a:ext>
            </a:extLst>
          </p:cNvPr>
          <p:cNvSpPr/>
          <p:nvPr/>
        </p:nvSpPr>
        <p:spPr>
          <a:xfrm>
            <a:off x="10513943" y="2525397"/>
            <a:ext cx="930550" cy="930550"/>
          </a:xfrm>
          <a:prstGeom prst="rect">
            <a:avLst/>
          </a:prstGeom>
          <a:solidFill>
            <a:srgbClr val="2D3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S’EMBRASSER</a:t>
            </a:r>
            <a:endParaRPr lang="fr-FR" sz="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184603-A824-4542-88EE-E0C2513E6D62}"/>
              </a:ext>
            </a:extLst>
          </p:cNvPr>
          <p:cNvSpPr/>
          <p:nvPr/>
        </p:nvSpPr>
        <p:spPr>
          <a:xfrm>
            <a:off x="10513943" y="3455947"/>
            <a:ext cx="930550" cy="930550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DÉCOUVRIR</a:t>
            </a:r>
            <a:endParaRPr lang="fr-FR" sz="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D7C1E4-886B-4FEA-A5B3-326FC9706F7D}"/>
              </a:ext>
            </a:extLst>
          </p:cNvPr>
          <p:cNvSpPr/>
          <p:nvPr/>
        </p:nvSpPr>
        <p:spPr>
          <a:xfrm>
            <a:off x="10513943" y="4386497"/>
            <a:ext cx="930550" cy="930550"/>
          </a:xfrm>
          <a:prstGeom prst="rect">
            <a:avLst/>
          </a:prstGeom>
          <a:solidFill>
            <a:srgbClr val="F47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MARCHER</a:t>
            </a:r>
            <a:endParaRPr lang="fr-FR" sz="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2A33F8-0E3F-471D-9E3E-57EE09436915}"/>
              </a:ext>
            </a:extLst>
          </p:cNvPr>
          <p:cNvSpPr/>
          <p:nvPr/>
        </p:nvSpPr>
        <p:spPr>
          <a:xfrm>
            <a:off x="7722293" y="5315157"/>
            <a:ext cx="930550" cy="930550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FUMER</a:t>
            </a:r>
            <a:endParaRPr lang="fr-FR" sz="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2B8B0B-3A2F-453A-A98E-8DE7C2F51550}"/>
              </a:ext>
            </a:extLst>
          </p:cNvPr>
          <p:cNvSpPr/>
          <p:nvPr/>
        </p:nvSpPr>
        <p:spPr>
          <a:xfrm>
            <a:off x="8652843" y="5315157"/>
            <a:ext cx="930550" cy="930550"/>
          </a:xfrm>
          <a:prstGeom prst="rect">
            <a:avLst/>
          </a:prstGeom>
          <a:solidFill>
            <a:srgbClr val="F47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REGARDER</a:t>
            </a:r>
            <a:endParaRPr lang="fr-FR" sz="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830A9F6-CBDC-4386-95F3-13930E00C51A}"/>
              </a:ext>
            </a:extLst>
          </p:cNvPr>
          <p:cNvSpPr/>
          <p:nvPr/>
        </p:nvSpPr>
        <p:spPr>
          <a:xfrm>
            <a:off x="9583393" y="5315157"/>
            <a:ext cx="930550" cy="930550"/>
          </a:xfrm>
          <a:prstGeom prst="rect">
            <a:avLst/>
          </a:prstGeom>
          <a:solidFill>
            <a:srgbClr val="2D3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DISCUTER</a:t>
            </a:r>
            <a:endParaRPr lang="fr-FR" sz="8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00BADD-BEE5-4407-9515-E338A6169AA7}"/>
              </a:ext>
            </a:extLst>
          </p:cNvPr>
          <p:cNvSpPr/>
          <p:nvPr/>
        </p:nvSpPr>
        <p:spPr>
          <a:xfrm>
            <a:off x="10513943" y="5315157"/>
            <a:ext cx="930550" cy="930550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MANIFESTER</a:t>
            </a:r>
            <a:endParaRPr lang="fr-FR" sz="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498C11-7B41-46C9-8CEF-9C9849FF8C4E}"/>
              </a:ext>
            </a:extLst>
          </p:cNvPr>
          <p:cNvSpPr/>
          <p:nvPr/>
        </p:nvSpPr>
        <p:spPr>
          <a:xfrm>
            <a:off x="7722293" y="3455947"/>
            <a:ext cx="930550" cy="930550"/>
          </a:xfrm>
          <a:prstGeom prst="rect">
            <a:avLst/>
          </a:prstGeom>
          <a:solidFill>
            <a:srgbClr val="F47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ATTENDRE</a:t>
            </a:r>
            <a:endParaRPr lang="fr-FR" sz="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E34AD9-F2DB-4EF9-AB9A-E3C2945855B5}"/>
              </a:ext>
            </a:extLst>
          </p:cNvPr>
          <p:cNvSpPr/>
          <p:nvPr/>
        </p:nvSpPr>
        <p:spPr>
          <a:xfrm>
            <a:off x="7722293" y="4386497"/>
            <a:ext cx="930550" cy="930550"/>
          </a:xfrm>
          <a:prstGeom prst="rect">
            <a:avLst/>
          </a:prstGeom>
          <a:solidFill>
            <a:srgbClr val="2D3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 dirty="0">
                <a:solidFill>
                  <a:schemeClr val="bg1"/>
                </a:solidFill>
              </a:rPr>
              <a:t>TÉLÉPHONER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169430338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Personnalisé 3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4752B"/>
      </a:accent1>
      <a:accent2>
        <a:srgbClr val="9F2936"/>
      </a:accent2>
      <a:accent3>
        <a:srgbClr val="1B587C"/>
      </a:accent3>
      <a:accent4>
        <a:srgbClr val="81C677"/>
      </a:accent4>
      <a:accent5>
        <a:srgbClr val="604878"/>
      </a:accent5>
      <a:accent6>
        <a:srgbClr val="C19859"/>
      </a:accent6>
      <a:hlink>
        <a:srgbClr val="81C677"/>
      </a:hlink>
      <a:folHlink>
        <a:srgbClr val="B26B02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9923</TotalTime>
  <Words>643</Words>
  <Application>Microsoft Office PowerPoint</Application>
  <PresentationFormat>Grand écran</PresentationFormat>
  <Paragraphs>134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Impact</vt:lpstr>
      <vt:lpstr>Badge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OPERATA RICONQUISTA</dc:title>
  <dc:creator>Vannina BERNARD-LEONI</dc:creator>
  <cp:lastModifiedBy>Vannina BERNARD-LEONI</cp:lastModifiedBy>
  <cp:revision>134</cp:revision>
  <dcterms:created xsi:type="dcterms:W3CDTF">2019-04-10T07:51:20Z</dcterms:created>
  <dcterms:modified xsi:type="dcterms:W3CDTF">2021-10-19T08:10:28Z</dcterms:modified>
</cp:coreProperties>
</file>