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media/image4.jp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9" d="100"/>
          <a:sy n="99" d="100"/>
        </p:scale>
        <p:origin x="4146" y="8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800" b="1" i="0">
                <a:solidFill>
                  <a:schemeClr val="tx1"/>
                </a:solidFill>
                <a:latin typeface="Gill Sans Ultra Bold"/>
                <a:cs typeface="Gill Sans Ultra Bold"/>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140588"/>
            <a:ext cx="7436484" cy="10415905"/>
          </a:xfrm>
          <a:custGeom>
            <a:avLst/>
            <a:gdLst/>
            <a:ahLst/>
            <a:cxnLst/>
            <a:rect l="l" t="t" r="r" b="b"/>
            <a:pathLst>
              <a:path w="7436484" h="10415905">
                <a:moveTo>
                  <a:pt x="0" y="10415777"/>
                </a:moveTo>
                <a:lnTo>
                  <a:pt x="7435977" y="10415777"/>
                </a:lnTo>
                <a:lnTo>
                  <a:pt x="7435977" y="0"/>
                </a:lnTo>
                <a:lnTo>
                  <a:pt x="0" y="0"/>
                </a:lnTo>
                <a:lnTo>
                  <a:pt x="0" y="10415777"/>
                </a:lnTo>
                <a:close/>
              </a:path>
            </a:pathLst>
          </a:custGeom>
          <a:solidFill>
            <a:srgbClr val="FAE4D5"/>
          </a:solidFill>
        </p:spPr>
        <p:txBody>
          <a:bodyPr wrap="square" lIns="0" tIns="0" rIns="0" bIns="0" rtlCol="0"/>
          <a:lstStyle/>
          <a:p>
            <a:endParaRPr/>
          </a:p>
        </p:txBody>
      </p:sp>
      <p:sp>
        <p:nvSpPr>
          <p:cNvPr id="17" name="bg object 17"/>
          <p:cNvSpPr/>
          <p:nvPr/>
        </p:nvSpPr>
        <p:spPr>
          <a:xfrm>
            <a:off x="0" y="0"/>
            <a:ext cx="7436484" cy="5080"/>
          </a:xfrm>
          <a:custGeom>
            <a:avLst/>
            <a:gdLst/>
            <a:ahLst/>
            <a:cxnLst/>
            <a:rect l="l" t="t" r="r" b="b"/>
            <a:pathLst>
              <a:path w="7436484" h="5080">
                <a:moveTo>
                  <a:pt x="0" y="4953"/>
                </a:moveTo>
                <a:lnTo>
                  <a:pt x="7435977" y="4953"/>
                </a:lnTo>
                <a:lnTo>
                  <a:pt x="7435977" y="0"/>
                </a:lnTo>
                <a:lnTo>
                  <a:pt x="0" y="0"/>
                </a:lnTo>
                <a:lnTo>
                  <a:pt x="0" y="4953"/>
                </a:lnTo>
                <a:close/>
              </a:path>
            </a:pathLst>
          </a:custGeom>
          <a:solidFill>
            <a:srgbClr val="FAE4D5"/>
          </a:solidFill>
        </p:spPr>
        <p:txBody>
          <a:bodyPr wrap="square" lIns="0" tIns="0" rIns="0" bIns="0" rtlCol="0"/>
          <a:lstStyle/>
          <a:p>
            <a:endParaRPr/>
          </a:p>
        </p:txBody>
      </p:sp>
      <p:sp>
        <p:nvSpPr>
          <p:cNvPr id="18" name="bg object 18"/>
          <p:cNvSpPr/>
          <p:nvPr/>
        </p:nvSpPr>
        <p:spPr>
          <a:xfrm>
            <a:off x="0" y="28574"/>
            <a:ext cx="2887980" cy="1194435"/>
          </a:xfrm>
          <a:custGeom>
            <a:avLst/>
            <a:gdLst/>
            <a:ahLst/>
            <a:cxnLst/>
            <a:rect l="l" t="t" r="r" b="b"/>
            <a:pathLst>
              <a:path w="2887980" h="1194435">
                <a:moveTo>
                  <a:pt x="2887599" y="0"/>
                </a:moveTo>
                <a:lnTo>
                  <a:pt x="0" y="0"/>
                </a:lnTo>
                <a:lnTo>
                  <a:pt x="0" y="1194053"/>
                </a:lnTo>
                <a:lnTo>
                  <a:pt x="2887599" y="1194053"/>
                </a:lnTo>
                <a:lnTo>
                  <a:pt x="2887599" y="0"/>
                </a:lnTo>
                <a:close/>
              </a:path>
            </a:pathLst>
          </a:custGeom>
          <a:solidFill>
            <a:srgbClr val="FFFFFF"/>
          </a:solidFill>
        </p:spPr>
        <p:txBody>
          <a:bodyPr wrap="square" lIns="0" tIns="0" rIns="0" bIns="0" rtlCol="0"/>
          <a:lstStyle/>
          <a:p>
            <a:endParaRPr/>
          </a:p>
        </p:txBody>
      </p:sp>
      <p:sp>
        <p:nvSpPr>
          <p:cNvPr id="19" name="bg object 19"/>
          <p:cNvSpPr/>
          <p:nvPr/>
        </p:nvSpPr>
        <p:spPr>
          <a:xfrm>
            <a:off x="0" y="28574"/>
            <a:ext cx="2887980" cy="1194435"/>
          </a:xfrm>
          <a:custGeom>
            <a:avLst/>
            <a:gdLst/>
            <a:ahLst/>
            <a:cxnLst/>
            <a:rect l="l" t="t" r="r" b="b"/>
            <a:pathLst>
              <a:path w="2887980" h="1194435">
                <a:moveTo>
                  <a:pt x="0" y="1194053"/>
                </a:moveTo>
                <a:lnTo>
                  <a:pt x="2887599" y="1194053"/>
                </a:lnTo>
                <a:lnTo>
                  <a:pt x="2887599" y="0"/>
                </a:lnTo>
                <a:lnTo>
                  <a:pt x="0" y="0"/>
                </a:lnTo>
              </a:path>
            </a:pathLst>
          </a:custGeom>
          <a:ln w="12700">
            <a:solidFill>
              <a:srgbClr val="FFFFFF"/>
            </a:solidFill>
          </a:ln>
        </p:spPr>
        <p:txBody>
          <a:bodyPr wrap="square" lIns="0" tIns="0" rIns="0" bIns="0" rtlCol="0"/>
          <a:lstStyle/>
          <a:p>
            <a:endParaRPr/>
          </a:p>
        </p:txBody>
      </p:sp>
      <p:sp>
        <p:nvSpPr>
          <p:cNvPr id="20" name="bg object 20"/>
          <p:cNvSpPr/>
          <p:nvPr/>
        </p:nvSpPr>
        <p:spPr>
          <a:xfrm>
            <a:off x="0" y="1160905"/>
            <a:ext cx="73660" cy="9530715"/>
          </a:xfrm>
          <a:custGeom>
            <a:avLst/>
            <a:gdLst/>
            <a:ahLst/>
            <a:cxnLst/>
            <a:rect l="l" t="t" r="r" b="b"/>
            <a:pathLst>
              <a:path w="73660" h="9530715">
                <a:moveTo>
                  <a:pt x="73532" y="9530716"/>
                </a:moveTo>
                <a:lnTo>
                  <a:pt x="73532" y="0"/>
                </a:lnTo>
                <a:lnTo>
                  <a:pt x="0" y="0"/>
                </a:lnTo>
                <a:lnTo>
                  <a:pt x="0" y="9530716"/>
                </a:lnTo>
                <a:lnTo>
                  <a:pt x="73532" y="9530716"/>
                </a:lnTo>
                <a:close/>
              </a:path>
            </a:pathLst>
          </a:custGeom>
          <a:solidFill>
            <a:srgbClr val="FFFFFF"/>
          </a:solidFill>
        </p:spPr>
        <p:txBody>
          <a:bodyPr wrap="square" lIns="0" tIns="0" rIns="0" bIns="0" rtlCol="0"/>
          <a:lstStyle/>
          <a:p>
            <a:endParaRPr/>
          </a:p>
        </p:txBody>
      </p:sp>
      <p:sp>
        <p:nvSpPr>
          <p:cNvPr id="21" name="bg object 21"/>
          <p:cNvSpPr/>
          <p:nvPr/>
        </p:nvSpPr>
        <p:spPr>
          <a:xfrm>
            <a:off x="0" y="1160905"/>
            <a:ext cx="73660" cy="9530715"/>
          </a:xfrm>
          <a:custGeom>
            <a:avLst/>
            <a:gdLst/>
            <a:ahLst/>
            <a:cxnLst/>
            <a:rect l="l" t="t" r="r" b="b"/>
            <a:pathLst>
              <a:path w="73660" h="9530715">
                <a:moveTo>
                  <a:pt x="73532" y="9530716"/>
                </a:moveTo>
                <a:lnTo>
                  <a:pt x="73532" y="0"/>
                </a:lnTo>
                <a:lnTo>
                  <a:pt x="0" y="0"/>
                </a:lnTo>
              </a:path>
            </a:pathLst>
          </a:custGeom>
          <a:ln w="12699">
            <a:solidFill>
              <a:srgbClr val="FFFFFF"/>
            </a:solidFill>
          </a:ln>
        </p:spPr>
        <p:txBody>
          <a:bodyPr wrap="square" lIns="0" tIns="0" rIns="0" bIns="0" rtlCol="0"/>
          <a:lstStyle/>
          <a:p>
            <a:endParaRPr/>
          </a:p>
        </p:txBody>
      </p:sp>
      <p:sp>
        <p:nvSpPr>
          <p:cNvPr id="22" name="bg object 22"/>
          <p:cNvSpPr/>
          <p:nvPr/>
        </p:nvSpPr>
        <p:spPr>
          <a:xfrm>
            <a:off x="7435977" y="0"/>
            <a:ext cx="123825" cy="10692130"/>
          </a:xfrm>
          <a:custGeom>
            <a:avLst/>
            <a:gdLst/>
            <a:ahLst/>
            <a:cxnLst/>
            <a:rect l="l" t="t" r="r" b="b"/>
            <a:pathLst>
              <a:path w="123825" h="10692130">
                <a:moveTo>
                  <a:pt x="0" y="0"/>
                </a:moveTo>
                <a:lnTo>
                  <a:pt x="0" y="10691621"/>
                </a:lnTo>
                <a:lnTo>
                  <a:pt x="123825" y="10691621"/>
                </a:lnTo>
                <a:lnTo>
                  <a:pt x="123825" y="0"/>
                </a:lnTo>
                <a:lnTo>
                  <a:pt x="0" y="0"/>
                </a:lnTo>
                <a:close/>
              </a:path>
            </a:pathLst>
          </a:custGeom>
          <a:solidFill>
            <a:srgbClr val="FFFFFF"/>
          </a:solidFill>
        </p:spPr>
        <p:txBody>
          <a:bodyPr wrap="square" lIns="0" tIns="0" rIns="0" bIns="0" rtlCol="0"/>
          <a:lstStyle/>
          <a:p>
            <a:endParaRPr/>
          </a:p>
        </p:txBody>
      </p:sp>
      <p:sp>
        <p:nvSpPr>
          <p:cNvPr id="23" name="bg object 23"/>
          <p:cNvSpPr/>
          <p:nvPr/>
        </p:nvSpPr>
        <p:spPr>
          <a:xfrm>
            <a:off x="7435977" y="0"/>
            <a:ext cx="0" cy="10692130"/>
          </a:xfrm>
          <a:custGeom>
            <a:avLst/>
            <a:gdLst/>
            <a:ahLst/>
            <a:cxnLst/>
            <a:rect l="l" t="t" r="r" b="b"/>
            <a:pathLst>
              <a:path h="10692130">
                <a:moveTo>
                  <a:pt x="0" y="0"/>
                </a:moveTo>
                <a:lnTo>
                  <a:pt x="0" y="10691621"/>
                </a:lnTo>
              </a:path>
            </a:pathLst>
          </a:custGeom>
          <a:ln w="12700">
            <a:solidFill>
              <a:srgbClr val="FFFFFF"/>
            </a:solidFill>
          </a:ln>
        </p:spPr>
        <p:txBody>
          <a:bodyPr wrap="square" lIns="0" tIns="0" rIns="0" bIns="0" rtlCol="0"/>
          <a:lstStyle/>
          <a:p>
            <a:endParaRPr/>
          </a:p>
        </p:txBody>
      </p:sp>
      <p:sp>
        <p:nvSpPr>
          <p:cNvPr id="24" name="bg object 24"/>
          <p:cNvSpPr/>
          <p:nvPr/>
        </p:nvSpPr>
        <p:spPr>
          <a:xfrm>
            <a:off x="380" y="10556366"/>
            <a:ext cx="7559675" cy="135255"/>
          </a:xfrm>
          <a:custGeom>
            <a:avLst/>
            <a:gdLst/>
            <a:ahLst/>
            <a:cxnLst/>
            <a:rect l="l" t="t" r="r" b="b"/>
            <a:pathLst>
              <a:path w="7559675" h="135254">
                <a:moveTo>
                  <a:pt x="7559421" y="0"/>
                </a:moveTo>
                <a:lnTo>
                  <a:pt x="0" y="0"/>
                </a:lnTo>
                <a:lnTo>
                  <a:pt x="0" y="135255"/>
                </a:lnTo>
                <a:lnTo>
                  <a:pt x="7559421" y="135255"/>
                </a:lnTo>
                <a:lnTo>
                  <a:pt x="7559421" y="0"/>
                </a:lnTo>
                <a:close/>
              </a:path>
            </a:pathLst>
          </a:custGeom>
          <a:solidFill>
            <a:srgbClr val="FFFFFF"/>
          </a:solidFill>
        </p:spPr>
        <p:txBody>
          <a:bodyPr wrap="square" lIns="0" tIns="0" rIns="0" bIns="0" rtlCol="0"/>
          <a:lstStyle/>
          <a:p>
            <a:endParaRPr/>
          </a:p>
        </p:txBody>
      </p:sp>
      <p:sp>
        <p:nvSpPr>
          <p:cNvPr id="25" name="bg object 25"/>
          <p:cNvSpPr/>
          <p:nvPr/>
        </p:nvSpPr>
        <p:spPr>
          <a:xfrm>
            <a:off x="380" y="10556366"/>
            <a:ext cx="7559675" cy="135255"/>
          </a:xfrm>
          <a:custGeom>
            <a:avLst/>
            <a:gdLst/>
            <a:ahLst/>
            <a:cxnLst/>
            <a:rect l="l" t="t" r="r" b="b"/>
            <a:pathLst>
              <a:path w="7559675" h="135254">
                <a:moveTo>
                  <a:pt x="7559421" y="0"/>
                </a:moveTo>
                <a:lnTo>
                  <a:pt x="0" y="0"/>
                </a:lnTo>
                <a:lnTo>
                  <a:pt x="0" y="135255"/>
                </a:lnTo>
              </a:path>
            </a:pathLst>
          </a:custGeom>
          <a:ln w="12700">
            <a:solidFill>
              <a:srgbClr val="FFFFFF"/>
            </a:solidFill>
          </a:ln>
        </p:spPr>
        <p:txBody>
          <a:bodyPr wrap="square" lIns="0" tIns="0" rIns="0" bIns="0" rtlCol="0"/>
          <a:lstStyle/>
          <a:p>
            <a:endParaRPr/>
          </a:p>
        </p:txBody>
      </p:sp>
      <p:sp>
        <p:nvSpPr>
          <p:cNvPr id="26" name="bg object 26"/>
          <p:cNvSpPr/>
          <p:nvPr/>
        </p:nvSpPr>
        <p:spPr>
          <a:xfrm>
            <a:off x="0" y="4952"/>
            <a:ext cx="7541259" cy="135890"/>
          </a:xfrm>
          <a:custGeom>
            <a:avLst/>
            <a:gdLst/>
            <a:ahLst/>
            <a:cxnLst/>
            <a:rect l="l" t="t" r="r" b="b"/>
            <a:pathLst>
              <a:path w="7541259" h="135890">
                <a:moveTo>
                  <a:pt x="7541133" y="0"/>
                </a:moveTo>
                <a:lnTo>
                  <a:pt x="0" y="0"/>
                </a:lnTo>
                <a:lnTo>
                  <a:pt x="0" y="135635"/>
                </a:lnTo>
                <a:lnTo>
                  <a:pt x="7541133" y="135635"/>
                </a:lnTo>
                <a:lnTo>
                  <a:pt x="7541133" y="0"/>
                </a:lnTo>
                <a:close/>
              </a:path>
            </a:pathLst>
          </a:custGeom>
          <a:solidFill>
            <a:srgbClr val="FFFFFF"/>
          </a:solidFill>
        </p:spPr>
        <p:txBody>
          <a:bodyPr wrap="square" lIns="0" tIns="0" rIns="0" bIns="0" rtlCol="0"/>
          <a:lstStyle/>
          <a:p>
            <a:endParaRPr/>
          </a:p>
        </p:txBody>
      </p:sp>
      <p:sp>
        <p:nvSpPr>
          <p:cNvPr id="27" name="bg object 27"/>
          <p:cNvSpPr/>
          <p:nvPr/>
        </p:nvSpPr>
        <p:spPr>
          <a:xfrm>
            <a:off x="0" y="4952"/>
            <a:ext cx="7541259" cy="135890"/>
          </a:xfrm>
          <a:custGeom>
            <a:avLst/>
            <a:gdLst/>
            <a:ahLst/>
            <a:cxnLst/>
            <a:rect l="l" t="t" r="r" b="b"/>
            <a:pathLst>
              <a:path w="7541259" h="135890">
                <a:moveTo>
                  <a:pt x="0" y="135635"/>
                </a:moveTo>
                <a:lnTo>
                  <a:pt x="7541133" y="135635"/>
                </a:lnTo>
                <a:lnTo>
                  <a:pt x="7541133" y="0"/>
                </a:lnTo>
                <a:lnTo>
                  <a:pt x="0" y="0"/>
                </a:lnTo>
              </a:path>
            </a:pathLst>
          </a:custGeom>
          <a:ln w="12700">
            <a:solidFill>
              <a:srgbClr val="FFFFFF"/>
            </a:solidFill>
          </a:ln>
        </p:spPr>
        <p:txBody>
          <a:bodyPr wrap="square" lIns="0" tIns="0" rIns="0" bIns="0" rtlCol="0"/>
          <a:lstStyle/>
          <a:p>
            <a:endParaRPr/>
          </a:p>
        </p:txBody>
      </p:sp>
      <p:pic>
        <p:nvPicPr>
          <p:cNvPr id="28" name="bg object 28"/>
          <p:cNvPicPr/>
          <p:nvPr/>
        </p:nvPicPr>
        <p:blipFill>
          <a:blip r:embed="rId2" cstate="print"/>
          <a:stretch>
            <a:fillRect/>
          </a:stretch>
        </p:blipFill>
        <p:spPr>
          <a:xfrm>
            <a:off x="96773" y="204215"/>
            <a:ext cx="2438400" cy="832103"/>
          </a:xfrm>
          <a:prstGeom prst="rect">
            <a:avLst/>
          </a:prstGeom>
        </p:spPr>
      </p:pic>
      <p:pic>
        <p:nvPicPr>
          <p:cNvPr id="29" name="bg object 29"/>
          <p:cNvPicPr/>
          <p:nvPr/>
        </p:nvPicPr>
        <p:blipFill>
          <a:blip r:embed="rId3" cstate="print"/>
          <a:stretch>
            <a:fillRect/>
          </a:stretch>
        </p:blipFill>
        <p:spPr>
          <a:xfrm>
            <a:off x="3352800" y="502919"/>
            <a:ext cx="421386" cy="416051"/>
          </a:xfrm>
          <a:prstGeom prst="rect">
            <a:avLst/>
          </a:prstGeom>
        </p:spPr>
      </p:pic>
      <p:pic>
        <p:nvPicPr>
          <p:cNvPr id="30" name="bg object 30"/>
          <p:cNvPicPr/>
          <p:nvPr/>
        </p:nvPicPr>
        <p:blipFill>
          <a:blip r:embed="rId4" cstate="print"/>
          <a:stretch>
            <a:fillRect/>
          </a:stretch>
        </p:blipFill>
        <p:spPr>
          <a:xfrm>
            <a:off x="34290" y="9893045"/>
            <a:ext cx="7440930" cy="749805"/>
          </a:xfrm>
          <a:prstGeom prst="rect">
            <a:avLst/>
          </a:prstGeom>
        </p:spPr>
      </p:pic>
      <p:sp>
        <p:nvSpPr>
          <p:cNvPr id="2" name="Holder 2"/>
          <p:cNvSpPr>
            <a:spLocks noGrp="1"/>
          </p:cNvSpPr>
          <p:nvPr>
            <p:ph type="title"/>
          </p:nvPr>
        </p:nvSpPr>
        <p:spPr/>
        <p:txBody>
          <a:bodyPr lIns="0" tIns="0" rIns="0" bIns="0"/>
          <a:lstStyle>
            <a:lvl1pPr>
              <a:defRPr sz="2800" b="1" i="0">
                <a:solidFill>
                  <a:schemeClr val="tx1"/>
                </a:solidFill>
                <a:latin typeface="Gill Sans Ultra Bold"/>
                <a:cs typeface="Gill Sans Ultra Bold"/>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chemeClr val="tx1"/>
                </a:solidFill>
                <a:latin typeface="Gill Sans Ultra Bold"/>
                <a:cs typeface="Gill Sans Ultra Bold"/>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chemeClr val="tx1"/>
                </a:solidFill>
                <a:latin typeface="Gill Sans Ultra Bold"/>
                <a:cs typeface="Gill Sans Ultra Bold"/>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62890" y="1995424"/>
            <a:ext cx="6981825" cy="1115060"/>
          </a:xfrm>
          <a:prstGeom prst="rect">
            <a:avLst/>
          </a:prstGeom>
        </p:spPr>
        <p:txBody>
          <a:bodyPr wrap="square" lIns="0" tIns="0" rIns="0" bIns="0">
            <a:spAutoFit/>
          </a:bodyPr>
          <a:lstStyle>
            <a:lvl1pPr>
              <a:defRPr sz="2800" b="1" i="0">
                <a:solidFill>
                  <a:schemeClr val="tx1"/>
                </a:solidFill>
                <a:latin typeface="Gill Sans Ultra Bold"/>
                <a:cs typeface="Gill Sans Ultra Bold"/>
              </a:defRPr>
            </a:lvl1pPr>
          </a:lstStyle>
          <a:p>
            <a:endParaRPr/>
          </a:p>
        </p:txBody>
      </p:sp>
      <p:sp>
        <p:nvSpPr>
          <p:cNvPr id="3" name="Holder 3"/>
          <p:cNvSpPr>
            <a:spLocks noGrp="1"/>
          </p:cNvSpPr>
          <p:nvPr>
            <p:ph type="body" idx="1"/>
          </p:nvPr>
        </p:nvSpPr>
        <p:spPr>
          <a:xfrm>
            <a:off x="378142" y="2459482"/>
            <a:ext cx="6806565"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11/4/2025</a:t>
            </a:fld>
            <a:endParaRPr lang="en-US"/>
          </a:p>
        </p:txBody>
      </p:sp>
      <p:sp>
        <p:nvSpPr>
          <p:cNvPr id="6" name="Holder 6"/>
          <p:cNvSpPr>
            <a:spLocks noGrp="1"/>
          </p:cNvSpPr>
          <p:nvPr>
            <p:ph type="sldNum" sz="quarter" idx="7"/>
          </p:nvPr>
        </p:nvSpPr>
        <p:spPr>
          <a:xfrm>
            <a:off x="5445252" y="9944862"/>
            <a:ext cx="1739455" cy="53467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8" Type="http://schemas.openxmlformats.org/officeDocument/2006/relationships/hyperlink" Target="mailto:landron_f@univ-corse.fr" TargetMode="External"/><Relationship Id="rId3" Type="http://schemas.openxmlformats.org/officeDocument/2006/relationships/hyperlink" Target="mailto:mattei_an@univ-corse.fr" TargetMode="External"/><Relationship Id="rId7" Type="http://schemas.openxmlformats.org/officeDocument/2006/relationships/image" Target="../media/image13.jpeg"/><Relationship Id="rId2" Type="http://schemas.openxmlformats.org/officeDocument/2006/relationships/image" Target="../media/image9.png"/><Relationship Id="rId1" Type="http://schemas.openxmlformats.org/officeDocument/2006/relationships/slideLayout" Target="../slideLayouts/slideLayout5.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 15" descr="Une image contenant main&#10;&#10;Le contenu généré par l’IA peut être incorrect.">
            <a:extLst>
              <a:ext uri="{FF2B5EF4-FFF2-40B4-BE49-F238E27FC236}">
                <a16:creationId xmlns:a16="http://schemas.microsoft.com/office/drawing/2014/main" id="{5AD6977B-55B8-4539-BBFE-27C3256E80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592" y="1875656"/>
            <a:ext cx="7348764" cy="8650978"/>
          </a:xfrm>
          <a:prstGeom prst="rect">
            <a:avLst/>
          </a:prstGeom>
        </p:spPr>
      </p:pic>
      <p:sp>
        <p:nvSpPr>
          <p:cNvPr id="5" name="object 5"/>
          <p:cNvSpPr txBox="1"/>
          <p:nvPr/>
        </p:nvSpPr>
        <p:spPr>
          <a:xfrm>
            <a:off x="-189274" y="7327900"/>
            <a:ext cx="4540051" cy="1744067"/>
          </a:xfrm>
          <a:prstGeom prst="rect">
            <a:avLst/>
          </a:prstGeom>
        </p:spPr>
        <p:txBody>
          <a:bodyPr vert="horz" wrap="square" lIns="0" tIns="264160" rIns="0" bIns="0" rtlCol="0">
            <a:spAutoFit/>
          </a:bodyPr>
          <a:lstStyle/>
          <a:p>
            <a:pPr marL="1270" algn="ctr">
              <a:lnSpc>
                <a:spcPct val="100000"/>
              </a:lnSpc>
              <a:spcBef>
                <a:spcPts val="2080"/>
              </a:spcBef>
            </a:pPr>
            <a:r>
              <a:rPr sz="3200" b="1" spc="-390" dirty="0">
                <a:latin typeface="Microsoft Sans Serif"/>
                <a:cs typeface="Microsoft Sans Serif"/>
              </a:rPr>
              <a:t>PROGRAMME</a:t>
            </a:r>
            <a:endParaRPr lang="it-IT" sz="3200" dirty="0">
              <a:latin typeface="Microsoft Sans Serif"/>
              <a:cs typeface="Microsoft Sans Serif"/>
            </a:endParaRPr>
          </a:p>
          <a:p>
            <a:pPr marL="12700" marR="5080" indent="1270" algn="ctr">
              <a:lnSpc>
                <a:spcPct val="100000"/>
              </a:lnSpc>
            </a:pPr>
            <a:r>
              <a:rPr lang="it-IT" sz="2400" b="1" dirty="0">
                <a:solidFill>
                  <a:srgbClr val="00AFEF"/>
                </a:solidFill>
                <a:latin typeface="Microsoft Sans Serif"/>
                <a:cs typeface="Microsoft Sans Serif"/>
              </a:rPr>
              <a:t>18-</a:t>
            </a:r>
            <a:r>
              <a:rPr lang="it-IT" sz="2400" b="1" spc="90" dirty="0">
                <a:solidFill>
                  <a:srgbClr val="00AFEF"/>
                </a:solidFill>
                <a:latin typeface="Microsoft Sans Serif"/>
                <a:cs typeface="Microsoft Sans Serif"/>
              </a:rPr>
              <a:t>20</a:t>
            </a:r>
            <a:r>
              <a:rPr lang="it-IT" sz="2400" b="1" spc="75" dirty="0">
                <a:solidFill>
                  <a:srgbClr val="00AFEF"/>
                </a:solidFill>
                <a:latin typeface="Microsoft Sans Serif"/>
                <a:cs typeface="Microsoft Sans Serif"/>
              </a:rPr>
              <a:t> </a:t>
            </a:r>
            <a:r>
              <a:rPr lang="it-IT" sz="2400" b="1" spc="-85" dirty="0">
                <a:solidFill>
                  <a:srgbClr val="00AFEF"/>
                </a:solidFill>
                <a:latin typeface="Microsoft Sans Serif"/>
                <a:cs typeface="Microsoft Sans Serif"/>
              </a:rPr>
              <a:t>novembre</a:t>
            </a:r>
            <a:r>
              <a:rPr lang="it-IT" sz="2400" b="1" spc="75" dirty="0">
                <a:solidFill>
                  <a:srgbClr val="00AFEF"/>
                </a:solidFill>
                <a:latin typeface="Microsoft Sans Serif"/>
                <a:cs typeface="Microsoft Sans Serif"/>
              </a:rPr>
              <a:t> </a:t>
            </a:r>
            <a:r>
              <a:rPr lang="it-IT" sz="2400" b="1" spc="65" dirty="0">
                <a:solidFill>
                  <a:srgbClr val="00AFEF"/>
                </a:solidFill>
                <a:latin typeface="Microsoft Sans Serif"/>
                <a:cs typeface="Microsoft Sans Serif"/>
              </a:rPr>
              <a:t>2025 </a:t>
            </a:r>
          </a:p>
          <a:p>
            <a:pPr marL="12700" marR="5080" indent="1270" algn="ctr">
              <a:lnSpc>
                <a:spcPct val="100000"/>
              </a:lnSpc>
            </a:pPr>
            <a:r>
              <a:rPr lang="it-IT" sz="2000" b="1" spc="-90" dirty="0">
                <a:solidFill>
                  <a:srgbClr val="00AFEF"/>
                </a:solidFill>
                <a:latin typeface="Microsoft Sans Serif"/>
                <a:cs typeface="Microsoft Sans Serif"/>
              </a:rPr>
              <a:t>Università</a:t>
            </a:r>
            <a:r>
              <a:rPr lang="it-IT" sz="2000" b="1" spc="-5" dirty="0">
                <a:solidFill>
                  <a:srgbClr val="00AFEF"/>
                </a:solidFill>
                <a:latin typeface="Microsoft Sans Serif"/>
                <a:cs typeface="Microsoft Sans Serif"/>
              </a:rPr>
              <a:t> </a:t>
            </a:r>
            <a:r>
              <a:rPr lang="it-IT" sz="2000" b="1" dirty="0">
                <a:solidFill>
                  <a:srgbClr val="00AFEF"/>
                </a:solidFill>
                <a:latin typeface="Microsoft Sans Serif"/>
                <a:cs typeface="Microsoft Sans Serif"/>
              </a:rPr>
              <a:t>di</a:t>
            </a:r>
            <a:r>
              <a:rPr lang="it-IT" sz="2000" b="1" spc="45" dirty="0">
                <a:solidFill>
                  <a:srgbClr val="00AFEF"/>
                </a:solidFill>
                <a:latin typeface="Microsoft Sans Serif"/>
                <a:cs typeface="Microsoft Sans Serif"/>
              </a:rPr>
              <a:t> </a:t>
            </a:r>
            <a:r>
              <a:rPr lang="it-IT" sz="2000" b="1" spc="-125" dirty="0">
                <a:solidFill>
                  <a:srgbClr val="00AFEF"/>
                </a:solidFill>
                <a:latin typeface="Microsoft Sans Serif"/>
                <a:cs typeface="Microsoft Sans Serif"/>
              </a:rPr>
              <a:t>Corsica,</a:t>
            </a:r>
            <a:r>
              <a:rPr lang="it-IT" sz="2000" b="1" spc="35" dirty="0">
                <a:solidFill>
                  <a:srgbClr val="00AFEF"/>
                </a:solidFill>
                <a:latin typeface="Microsoft Sans Serif"/>
                <a:cs typeface="Microsoft Sans Serif"/>
              </a:rPr>
              <a:t> </a:t>
            </a:r>
            <a:r>
              <a:rPr lang="it-IT" sz="2000" b="1" spc="-30" dirty="0">
                <a:solidFill>
                  <a:srgbClr val="00AFEF"/>
                </a:solidFill>
                <a:latin typeface="Microsoft Sans Serif"/>
                <a:cs typeface="Microsoft Sans Serif"/>
              </a:rPr>
              <a:t>Corti</a:t>
            </a:r>
          </a:p>
          <a:p>
            <a:pPr marL="12700" marR="5080" indent="1270" algn="ctr">
              <a:lnSpc>
                <a:spcPct val="100000"/>
              </a:lnSpc>
            </a:pPr>
            <a:r>
              <a:rPr lang="it-IT" sz="2000" b="1" spc="-30" dirty="0">
                <a:solidFill>
                  <a:srgbClr val="00AFEF"/>
                </a:solidFill>
                <a:latin typeface="Microsoft Sans Serif"/>
                <a:cs typeface="Microsoft Sans Serif"/>
              </a:rPr>
              <a:t>Mediateca L’Animu, Portivechju</a:t>
            </a:r>
            <a:endParaRPr lang="it-IT" sz="2400" dirty="0">
              <a:latin typeface="Microsoft Sans Serif"/>
              <a:cs typeface="Microsoft Sans Serif"/>
            </a:endParaRPr>
          </a:p>
        </p:txBody>
      </p:sp>
      <p:grpSp>
        <p:nvGrpSpPr>
          <p:cNvPr id="6" name="object 6"/>
          <p:cNvGrpSpPr/>
          <p:nvPr/>
        </p:nvGrpSpPr>
        <p:grpSpPr>
          <a:xfrm>
            <a:off x="3943964" y="376493"/>
            <a:ext cx="3588750" cy="639684"/>
            <a:chOff x="3929069" y="351833"/>
            <a:chExt cx="3588750" cy="639684"/>
          </a:xfrm>
        </p:grpSpPr>
        <p:pic>
          <p:nvPicPr>
            <p:cNvPr id="10" name="object 10"/>
            <p:cNvPicPr/>
            <p:nvPr/>
          </p:nvPicPr>
          <p:blipFill>
            <a:blip r:embed="rId3" cstate="print"/>
            <a:stretch>
              <a:fillRect/>
            </a:stretch>
          </p:blipFill>
          <p:spPr>
            <a:xfrm>
              <a:off x="3929069" y="351833"/>
              <a:ext cx="572528" cy="622479"/>
            </a:xfrm>
            <a:prstGeom prst="rect">
              <a:avLst/>
            </a:prstGeom>
          </p:spPr>
        </p:pic>
        <p:pic>
          <p:nvPicPr>
            <p:cNvPr id="11" name="object 11"/>
            <p:cNvPicPr/>
            <p:nvPr/>
          </p:nvPicPr>
          <p:blipFill>
            <a:blip r:embed="rId4" cstate="print"/>
            <a:stretch>
              <a:fillRect/>
            </a:stretch>
          </p:blipFill>
          <p:spPr>
            <a:xfrm>
              <a:off x="6040105" y="369040"/>
              <a:ext cx="1477714" cy="622477"/>
            </a:xfrm>
            <a:prstGeom prst="rect">
              <a:avLst/>
            </a:prstGeom>
          </p:spPr>
        </p:pic>
      </p:grpSp>
      <p:sp>
        <p:nvSpPr>
          <p:cNvPr id="42" name="ZoneTexte 41">
            <a:extLst>
              <a:ext uri="{FF2B5EF4-FFF2-40B4-BE49-F238E27FC236}">
                <a16:creationId xmlns:a16="http://schemas.microsoft.com/office/drawing/2014/main" id="{4B5AD791-46B2-4383-BEB9-69AF83BFC5EF}"/>
              </a:ext>
            </a:extLst>
          </p:cNvPr>
          <p:cNvSpPr txBox="1"/>
          <p:nvPr/>
        </p:nvSpPr>
        <p:spPr>
          <a:xfrm>
            <a:off x="-8489" y="9465544"/>
            <a:ext cx="4084954" cy="923330"/>
          </a:xfrm>
          <a:prstGeom prst="rect">
            <a:avLst/>
          </a:prstGeom>
          <a:noFill/>
        </p:spPr>
        <p:txBody>
          <a:bodyPr wrap="square" rtlCol="0">
            <a:spAutoFit/>
          </a:bodyPr>
          <a:lstStyle/>
          <a:p>
            <a:pPr algn="ctr"/>
            <a:r>
              <a:rPr lang="fr-FR" sz="1800" b="1" i="1" dirty="0">
                <a:effectLst/>
                <a:latin typeface="Microsoft Sans Serif" panose="020B0604020202020204" pitchFamily="34" charset="0"/>
                <a:ea typeface="Microsoft Sans Serif" panose="020B0604020202020204" pitchFamily="34" charset="0"/>
                <a:cs typeface="Microsoft Sans Serif" panose="020B0604020202020204" pitchFamily="34" charset="0"/>
              </a:rPr>
              <a:t>avec le </a:t>
            </a:r>
          </a:p>
          <a:p>
            <a:pPr algn="ctr"/>
            <a:r>
              <a:rPr lang="fr-FR" sz="1800" b="1" i="1" dirty="0">
                <a:effectLst/>
                <a:latin typeface="Microsoft Sans Serif" panose="020B0604020202020204" pitchFamily="34" charset="0"/>
                <a:ea typeface="Microsoft Sans Serif" panose="020B0604020202020204" pitchFamily="34" charset="0"/>
                <a:cs typeface="Microsoft Sans Serif" panose="020B0604020202020204" pitchFamily="34" charset="0"/>
              </a:rPr>
              <a:t>Pr. Mathieu </a:t>
            </a:r>
            <a:r>
              <a:rPr lang="fr-FR" sz="1800" b="1" i="1" dirty="0" err="1">
                <a:effectLst/>
                <a:latin typeface="Microsoft Sans Serif" panose="020B0604020202020204" pitchFamily="34" charset="0"/>
                <a:ea typeface="Microsoft Sans Serif" panose="020B0604020202020204" pitchFamily="34" charset="0"/>
                <a:cs typeface="Microsoft Sans Serif" panose="020B0604020202020204" pitchFamily="34" charset="0"/>
              </a:rPr>
              <a:t>Avanzi</a:t>
            </a:r>
            <a:r>
              <a:rPr lang="fr-FR" b="1" i="1" dirty="0">
                <a:latin typeface="Microsoft Sans Serif" panose="020B0604020202020204" pitchFamily="34" charset="0"/>
                <a:ea typeface="Microsoft Sans Serif" panose="020B0604020202020204" pitchFamily="34" charset="0"/>
                <a:cs typeface="Microsoft Sans Serif" panose="020B0604020202020204" pitchFamily="34" charset="0"/>
              </a:rPr>
              <a:t>, linguiste, Université de Neuchâtel - Suisse</a:t>
            </a:r>
            <a:endParaRPr lang="fr-FR" i="1" dirty="0">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sp>
        <p:nvSpPr>
          <p:cNvPr id="21" name="object 2">
            <a:extLst>
              <a:ext uri="{FF2B5EF4-FFF2-40B4-BE49-F238E27FC236}">
                <a16:creationId xmlns:a16="http://schemas.microsoft.com/office/drawing/2014/main" id="{808491A4-0CBE-4515-BDF1-1DB86B5FBB2F}"/>
              </a:ext>
            </a:extLst>
          </p:cNvPr>
          <p:cNvSpPr txBox="1"/>
          <p:nvPr/>
        </p:nvSpPr>
        <p:spPr>
          <a:xfrm>
            <a:off x="2735317" y="1429779"/>
            <a:ext cx="1781175" cy="391160"/>
          </a:xfrm>
          <a:prstGeom prst="rect">
            <a:avLst/>
          </a:prstGeom>
        </p:spPr>
        <p:txBody>
          <a:bodyPr vert="horz" wrap="square" lIns="0" tIns="12700" rIns="0" bIns="0" rtlCol="0">
            <a:spAutoFit/>
          </a:bodyPr>
          <a:lstStyle/>
          <a:p>
            <a:pPr marL="12700">
              <a:lnSpc>
                <a:spcPct val="100000"/>
              </a:lnSpc>
              <a:spcBef>
                <a:spcPts val="100"/>
              </a:spcBef>
            </a:pPr>
            <a:r>
              <a:rPr sz="2400" spc="-210" dirty="0">
                <a:solidFill>
                  <a:srgbClr val="00AFEF"/>
                </a:solidFill>
                <a:latin typeface="Microsoft Sans Serif"/>
                <a:cs typeface="Microsoft Sans Serif"/>
              </a:rPr>
              <a:t>RIMePOP</a:t>
            </a:r>
            <a:r>
              <a:rPr sz="2400" spc="70" dirty="0">
                <a:solidFill>
                  <a:srgbClr val="00AFEF"/>
                </a:solidFill>
                <a:latin typeface="Microsoft Sans Serif"/>
                <a:cs typeface="Microsoft Sans Serif"/>
              </a:rPr>
              <a:t> </a:t>
            </a:r>
            <a:r>
              <a:rPr sz="2400" spc="-25" dirty="0">
                <a:solidFill>
                  <a:srgbClr val="00AFEF"/>
                </a:solidFill>
                <a:latin typeface="Microsoft Sans Serif"/>
                <a:cs typeface="Microsoft Sans Serif"/>
              </a:rPr>
              <a:t>n</a:t>
            </a:r>
            <a:r>
              <a:rPr sz="2400" b="0" spc="-25" dirty="0">
                <a:solidFill>
                  <a:srgbClr val="00AFEF"/>
                </a:solidFill>
                <a:latin typeface="Microsoft YaHei Light"/>
                <a:cs typeface="Microsoft YaHei Light"/>
              </a:rPr>
              <a:t>°</a:t>
            </a:r>
            <a:r>
              <a:rPr lang="fr-FR" sz="2400" b="0" spc="-25" dirty="0">
                <a:solidFill>
                  <a:srgbClr val="00AFEF"/>
                </a:solidFill>
                <a:latin typeface="Microsoft Sans Serif"/>
                <a:cs typeface="Microsoft Sans Serif"/>
              </a:rPr>
              <a:t>3</a:t>
            </a:r>
            <a:endParaRPr sz="2400" dirty="0">
              <a:latin typeface="Microsoft Sans Serif"/>
              <a:cs typeface="Microsoft Sans Serif"/>
            </a:endParaRPr>
          </a:p>
        </p:txBody>
      </p:sp>
      <p:sp>
        <p:nvSpPr>
          <p:cNvPr id="22" name="object 3">
            <a:extLst>
              <a:ext uri="{FF2B5EF4-FFF2-40B4-BE49-F238E27FC236}">
                <a16:creationId xmlns:a16="http://schemas.microsoft.com/office/drawing/2014/main" id="{C56EE6B1-C50A-4076-A054-CD9173B4E68C}"/>
              </a:ext>
            </a:extLst>
          </p:cNvPr>
          <p:cNvSpPr txBox="1">
            <a:spLocks/>
          </p:cNvSpPr>
          <p:nvPr/>
        </p:nvSpPr>
        <p:spPr>
          <a:xfrm>
            <a:off x="287336" y="1865625"/>
            <a:ext cx="6981825" cy="895757"/>
          </a:xfrm>
          <a:prstGeom prst="rect">
            <a:avLst/>
          </a:prstGeom>
        </p:spPr>
        <p:txBody>
          <a:bodyPr vert="horz" wrap="square" lIns="0" tIns="61594" rIns="0" bIns="0" rtlCol="0">
            <a:spAutoFit/>
          </a:bodyPr>
          <a:lstStyle>
            <a:lvl1pPr>
              <a:defRPr sz="2800" b="1" i="0">
                <a:solidFill>
                  <a:schemeClr val="tx1"/>
                </a:solidFill>
                <a:latin typeface="Gill Sans Ultra Bold"/>
                <a:ea typeface="+mj-ea"/>
                <a:cs typeface="Gill Sans Ultra Bold"/>
              </a:defRPr>
            </a:lvl1pPr>
          </a:lstStyle>
          <a:p>
            <a:pPr marL="12700" marR="5080" algn="ctr">
              <a:lnSpc>
                <a:spcPts val="3020"/>
              </a:lnSpc>
              <a:spcBef>
                <a:spcPts val="484"/>
              </a:spcBef>
            </a:pPr>
            <a:r>
              <a:rPr lang="fr-FR" dirty="0">
                <a:latin typeface="Berlin Sans FB Demi" panose="020E0802020502020306" pitchFamily="34" charset="0"/>
                <a:ea typeface="Times" panose="02020603050405020304" pitchFamily="18" charset="0"/>
                <a:cs typeface="Times New Roman" panose="02020603050405020304" pitchFamily="18" charset="0"/>
              </a:rPr>
              <a:t>Le français dans tous ses états : </a:t>
            </a:r>
          </a:p>
          <a:p>
            <a:pPr marL="12700" marR="5080" algn="ctr">
              <a:lnSpc>
                <a:spcPts val="3020"/>
              </a:lnSpc>
              <a:spcBef>
                <a:spcPts val="484"/>
              </a:spcBef>
            </a:pPr>
            <a:r>
              <a:rPr lang="fr-FR" dirty="0">
                <a:latin typeface="Berlin Sans FB Demi" panose="020E0802020502020306" pitchFamily="34" charset="0"/>
                <a:ea typeface="Times" panose="02020603050405020304" pitchFamily="18" charset="0"/>
                <a:cs typeface="Times New Roman" panose="02020603050405020304" pitchFamily="18" charset="0"/>
              </a:rPr>
              <a:t>quand la dialectologie se fait pop !</a:t>
            </a:r>
            <a:r>
              <a:rPr lang="fr-FR" sz="1800" i="1" dirty="0">
                <a:latin typeface="Calibri" panose="020F0502020204030204" pitchFamily="34" charset="0"/>
                <a:ea typeface="Times" panose="02020603050405020304" pitchFamily="18" charset="0"/>
                <a:cs typeface="Times New Roman" panose="02020603050405020304" pitchFamily="18" charset="0"/>
              </a:rPr>
              <a:t> </a:t>
            </a:r>
            <a:endParaRPr lang="fr-FR" sz="2000" dirty="0"/>
          </a:p>
        </p:txBody>
      </p:sp>
      <p:pic>
        <p:nvPicPr>
          <p:cNvPr id="4" name="Image 3">
            <a:extLst>
              <a:ext uri="{FF2B5EF4-FFF2-40B4-BE49-F238E27FC236}">
                <a16:creationId xmlns:a16="http://schemas.microsoft.com/office/drawing/2014/main" id="{FD0FFFD4-8557-4460-880C-10FDBF7D940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95642" y="9679227"/>
            <a:ext cx="1140714" cy="720040"/>
          </a:xfrm>
          <a:prstGeom prst="rect">
            <a:avLst/>
          </a:prstGeom>
        </p:spPr>
      </p:pic>
      <p:pic>
        <p:nvPicPr>
          <p:cNvPr id="3" name="Image 2">
            <a:extLst>
              <a:ext uri="{FF2B5EF4-FFF2-40B4-BE49-F238E27FC236}">
                <a16:creationId xmlns:a16="http://schemas.microsoft.com/office/drawing/2014/main" id="{05D58AE2-E1DB-4869-B4AE-74A5575BCD9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79215" y="381535"/>
            <a:ext cx="1275947" cy="622477"/>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7560309" cy="10692130"/>
          </a:xfrm>
          <a:custGeom>
            <a:avLst/>
            <a:gdLst/>
            <a:ahLst/>
            <a:cxnLst/>
            <a:rect l="l" t="t" r="r" b="b"/>
            <a:pathLst>
              <a:path w="7560309" h="10692130">
                <a:moveTo>
                  <a:pt x="7559802" y="0"/>
                </a:moveTo>
                <a:lnTo>
                  <a:pt x="0" y="0"/>
                </a:lnTo>
                <a:lnTo>
                  <a:pt x="0" y="10691622"/>
                </a:lnTo>
                <a:lnTo>
                  <a:pt x="7559802" y="10691622"/>
                </a:lnTo>
                <a:lnTo>
                  <a:pt x="7559802" y="0"/>
                </a:lnTo>
                <a:close/>
              </a:path>
            </a:pathLst>
          </a:custGeom>
          <a:solidFill>
            <a:srgbClr val="FAE4D5"/>
          </a:solidFill>
        </p:spPr>
        <p:txBody>
          <a:bodyPr wrap="square" lIns="0" tIns="0" rIns="0" bIns="0" rtlCol="0"/>
          <a:lstStyle/>
          <a:p>
            <a:pPr marL="342900" lvl="0" indent="-342900">
              <a:buFont typeface="Calibri" panose="020F0502020204030204" pitchFamily="34" charset="0"/>
              <a:buChar char="-"/>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object 3"/>
          <p:cNvSpPr txBox="1"/>
          <p:nvPr/>
        </p:nvSpPr>
        <p:spPr>
          <a:xfrm>
            <a:off x="602741" y="269493"/>
            <a:ext cx="6336030" cy="806183"/>
          </a:xfrm>
          <a:prstGeom prst="rect">
            <a:avLst/>
          </a:prstGeom>
        </p:spPr>
        <p:txBody>
          <a:bodyPr vert="horz" wrap="square" lIns="0" tIns="12700" rIns="0" bIns="0" rtlCol="0">
            <a:spAutoFit/>
          </a:bodyPr>
          <a:lstStyle/>
          <a:p>
            <a:pPr marL="2540" algn="ctr">
              <a:lnSpc>
                <a:spcPct val="100000"/>
              </a:lnSpc>
              <a:spcBef>
                <a:spcPts val="100"/>
              </a:spcBef>
            </a:pPr>
            <a:r>
              <a:rPr sz="1600" spc="-145" dirty="0">
                <a:solidFill>
                  <a:srgbClr val="00AFEF"/>
                </a:solidFill>
                <a:latin typeface="Microsoft Sans Serif"/>
                <a:cs typeface="Microsoft Sans Serif"/>
              </a:rPr>
              <a:t>RIMePOP</a:t>
            </a:r>
            <a:r>
              <a:rPr sz="1600" spc="55" dirty="0">
                <a:solidFill>
                  <a:srgbClr val="00AFEF"/>
                </a:solidFill>
                <a:latin typeface="Microsoft Sans Serif"/>
                <a:cs typeface="Microsoft Sans Serif"/>
              </a:rPr>
              <a:t> </a:t>
            </a:r>
            <a:r>
              <a:rPr sz="1600" spc="-25" dirty="0">
                <a:solidFill>
                  <a:srgbClr val="00AFEF"/>
                </a:solidFill>
                <a:latin typeface="Microsoft Sans Serif"/>
                <a:cs typeface="Microsoft Sans Serif"/>
              </a:rPr>
              <a:t>n</a:t>
            </a:r>
            <a:r>
              <a:rPr sz="1600" b="0" spc="-25" dirty="0">
                <a:solidFill>
                  <a:srgbClr val="00AFEF"/>
                </a:solidFill>
                <a:latin typeface="Microsoft YaHei Light"/>
                <a:cs typeface="Microsoft YaHei Light"/>
              </a:rPr>
              <a:t>°</a:t>
            </a:r>
            <a:r>
              <a:rPr lang="fr-FR" sz="1600" b="0" spc="-25" dirty="0">
                <a:solidFill>
                  <a:srgbClr val="00AFEF"/>
                </a:solidFill>
                <a:latin typeface="Microsoft Sans Serif"/>
                <a:cs typeface="Microsoft Sans Serif"/>
              </a:rPr>
              <a:t>3</a:t>
            </a:r>
            <a:endParaRPr sz="1600" dirty="0">
              <a:latin typeface="Microsoft Sans Serif"/>
              <a:cs typeface="Microsoft Sans Serif"/>
            </a:endParaRPr>
          </a:p>
          <a:p>
            <a:pPr algn="ctr">
              <a:lnSpc>
                <a:spcPts val="1605"/>
              </a:lnSpc>
              <a:spcBef>
                <a:spcPts val="1000"/>
              </a:spcBef>
            </a:pPr>
            <a:r>
              <a:rPr lang="fr-FR" sz="1800" b="1" dirty="0" err="1">
                <a:effectLst/>
                <a:latin typeface="Calibri" panose="020F0502020204030204" pitchFamily="34" charset="0"/>
                <a:ea typeface="Times" panose="02020603050405020304" pitchFamily="18" charset="0"/>
                <a:cs typeface="Times New Roman" panose="02020603050405020304" pitchFamily="18" charset="0"/>
              </a:rPr>
              <a:t>RIMePOP</a:t>
            </a:r>
            <a:r>
              <a:rPr lang="fr-FR" sz="1800" b="1" dirty="0">
                <a:effectLst/>
                <a:latin typeface="Calibri" panose="020F0502020204030204" pitchFamily="34" charset="0"/>
                <a:ea typeface="Times" panose="02020603050405020304" pitchFamily="18" charset="0"/>
                <a:cs typeface="Times New Roman" panose="02020603050405020304" pitchFamily="18" charset="0"/>
              </a:rPr>
              <a:t> 3 : </a:t>
            </a:r>
            <a:r>
              <a:rPr lang="fr-FR" sz="1800" b="1" i="1" dirty="0">
                <a:effectLst/>
                <a:latin typeface="Calibri" panose="020F0502020204030204" pitchFamily="34" charset="0"/>
                <a:ea typeface="Times" panose="02020603050405020304" pitchFamily="18" charset="0"/>
                <a:cs typeface="Times New Roman" panose="02020603050405020304" pitchFamily="18" charset="0"/>
              </a:rPr>
              <a:t>Le français dans tous ses états : quand la dialectologie se fait pop ! </a:t>
            </a:r>
            <a:r>
              <a:rPr lang="fr-FR" sz="1800" b="1" dirty="0">
                <a:effectLst/>
                <a:latin typeface="Calibri" panose="020F0502020204030204" pitchFamily="34" charset="0"/>
                <a:ea typeface="Times" panose="02020603050405020304" pitchFamily="18" charset="0"/>
                <a:cs typeface="Times New Roman" panose="02020603050405020304" pitchFamily="18" charset="0"/>
              </a:rPr>
              <a:t>avec Mathieu </a:t>
            </a:r>
            <a:r>
              <a:rPr lang="fr-FR" sz="1800" b="1" dirty="0" err="1">
                <a:effectLst/>
                <a:latin typeface="Calibri" panose="020F0502020204030204" pitchFamily="34" charset="0"/>
                <a:ea typeface="Times" panose="02020603050405020304" pitchFamily="18" charset="0"/>
                <a:cs typeface="Times New Roman" panose="02020603050405020304" pitchFamily="18" charset="0"/>
              </a:rPr>
              <a:t>Avanzi</a:t>
            </a:r>
            <a:endParaRPr sz="1200" dirty="0">
              <a:latin typeface="Gill Sans Ultra Bold"/>
              <a:cs typeface="Gill Sans Ultra Bold"/>
            </a:endParaRPr>
          </a:p>
        </p:txBody>
      </p:sp>
      <p:sp>
        <p:nvSpPr>
          <p:cNvPr id="6" name="object 6"/>
          <p:cNvSpPr txBox="1"/>
          <p:nvPr/>
        </p:nvSpPr>
        <p:spPr>
          <a:xfrm>
            <a:off x="256781" y="5444675"/>
            <a:ext cx="6983730" cy="2077492"/>
          </a:xfrm>
          <a:prstGeom prst="rect">
            <a:avLst/>
          </a:prstGeom>
        </p:spPr>
        <p:txBody>
          <a:bodyPr vert="horz" wrap="square" lIns="0" tIns="12700" rIns="0" bIns="0" rtlCol="0">
            <a:spAutoFit/>
          </a:bodyPr>
          <a:lstStyle/>
          <a:p>
            <a:pPr algn="just"/>
            <a:r>
              <a:rPr lang="fr-FR" sz="1200" dirty="0">
                <a:effectLst/>
                <a:latin typeface="+mj-lt"/>
                <a:ea typeface="Times New Roman" panose="02020603050405020304" pitchFamily="18" charset="0"/>
              </a:rPr>
              <a:t>Dans le sud de la France et en Corse, les mots qu’on utilise tous les jours — comme </a:t>
            </a:r>
            <a:r>
              <a:rPr lang="fr-FR" sz="1200" i="1" dirty="0">
                <a:effectLst/>
                <a:latin typeface="+mj-lt"/>
                <a:ea typeface="Times New Roman" panose="02020603050405020304" pitchFamily="18" charset="0"/>
              </a:rPr>
              <a:t>cagole</a:t>
            </a:r>
            <a:r>
              <a:rPr lang="fr-FR" sz="1200" dirty="0">
                <a:effectLst/>
                <a:latin typeface="+mj-lt"/>
                <a:ea typeface="Times New Roman" panose="02020603050405020304" pitchFamily="18" charset="0"/>
              </a:rPr>
              <a:t>, </a:t>
            </a:r>
            <a:r>
              <a:rPr lang="fr-FR" sz="1200" i="1" dirty="0" err="1">
                <a:effectLst/>
                <a:latin typeface="+mj-lt"/>
                <a:ea typeface="Times New Roman" panose="02020603050405020304" pitchFamily="18" charset="0"/>
              </a:rPr>
              <a:t>fraté</a:t>
            </a:r>
            <a:r>
              <a:rPr lang="fr-FR" sz="1200" dirty="0">
                <a:effectLst/>
                <a:latin typeface="+mj-lt"/>
                <a:ea typeface="Times New Roman" panose="02020603050405020304" pitchFamily="18" charset="0"/>
              </a:rPr>
              <a:t>, </a:t>
            </a:r>
            <a:r>
              <a:rPr lang="fr-FR" sz="1200" i="1" dirty="0">
                <a:effectLst/>
                <a:latin typeface="+mj-lt"/>
                <a:ea typeface="Times New Roman" panose="02020603050405020304" pitchFamily="18" charset="0"/>
              </a:rPr>
              <a:t>peuchère</a:t>
            </a:r>
            <a:r>
              <a:rPr lang="fr-FR" sz="1200" dirty="0">
                <a:effectLst/>
                <a:latin typeface="+mj-lt"/>
                <a:ea typeface="Times New Roman" panose="02020603050405020304" pitchFamily="18" charset="0"/>
              </a:rPr>
              <a:t>, </a:t>
            </a:r>
            <a:r>
              <a:rPr lang="fr-FR" sz="1200" i="1" dirty="0" err="1">
                <a:effectLst/>
                <a:latin typeface="+mj-lt"/>
                <a:ea typeface="Times New Roman" panose="02020603050405020304" pitchFamily="18" charset="0"/>
              </a:rPr>
              <a:t>tarpin</a:t>
            </a:r>
            <a:r>
              <a:rPr lang="fr-FR" sz="1200" dirty="0">
                <a:effectLst/>
                <a:latin typeface="+mj-lt"/>
                <a:ea typeface="Times New Roman" panose="02020603050405020304" pitchFamily="18" charset="0"/>
              </a:rPr>
              <a:t> ou </a:t>
            </a:r>
            <a:r>
              <a:rPr lang="fr-FR" sz="1200" i="1" dirty="0" err="1">
                <a:effectLst/>
                <a:latin typeface="+mj-lt"/>
                <a:ea typeface="Times New Roman" panose="02020603050405020304" pitchFamily="18" charset="0"/>
              </a:rPr>
              <a:t>pinzutu</a:t>
            </a:r>
            <a:r>
              <a:rPr lang="fr-FR" sz="1200" dirty="0">
                <a:effectLst/>
                <a:latin typeface="+mj-lt"/>
                <a:ea typeface="Times New Roman" panose="02020603050405020304" pitchFamily="18" charset="0"/>
              </a:rPr>
              <a:t> — ne sont pas de simples mots. Ils racontent une manière d’être, d’où l’on vient, et parfois aussi comment on est perçu. À travers des exemples tirés de la vie quotidienne, des romans, des médias ou des discussions, on s’interrogera dans cette conférence sur ce que ces expressions disent de notre identité, des clichés qu’elles véhiculent, ou de leur circulation. On verra aussi comment ces mots, parfois considérés comme non standards, trouvent leur place dans les dictionnaires, sont repris dans les discours publics. Au fond, ces régionalismes nous invitent à voir la langue française autrement : comme une langue multiple, vivante, et profondément enracinée dans les territoires.</a:t>
            </a:r>
          </a:p>
          <a:p>
            <a:pPr marL="342900" lvl="0" indent="-342900">
              <a:buFont typeface="Calibri" panose="020F0502020204030204" pitchFamily="34" charset="0"/>
              <a:buChar char="-"/>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Bef>
                <a:spcPts val="530"/>
              </a:spcBef>
            </a:pPr>
            <a:endParaRPr sz="1600" dirty="0">
              <a:latin typeface="Gill Sans MT"/>
              <a:cs typeface="Gill Sans MT"/>
            </a:endParaRPr>
          </a:p>
        </p:txBody>
      </p:sp>
      <p:sp>
        <p:nvSpPr>
          <p:cNvPr id="10" name="object 10"/>
          <p:cNvSpPr/>
          <p:nvPr/>
        </p:nvSpPr>
        <p:spPr>
          <a:xfrm>
            <a:off x="111049" y="1226806"/>
            <a:ext cx="7275195" cy="368935"/>
          </a:xfrm>
          <a:custGeom>
            <a:avLst/>
            <a:gdLst/>
            <a:ahLst/>
            <a:cxnLst/>
            <a:rect l="l" t="t" r="r" b="b"/>
            <a:pathLst>
              <a:path w="7275195" h="368935">
                <a:moveTo>
                  <a:pt x="0" y="368807"/>
                </a:moveTo>
                <a:lnTo>
                  <a:pt x="7274814" y="368807"/>
                </a:lnTo>
                <a:lnTo>
                  <a:pt x="7274814" y="0"/>
                </a:lnTo>
                <a:lnTo>
                  <a:pt x="0" y="0"/>
                </a:lnTo>
                <a:lnTo>
                  <a:pt x="0" y="368807"/>
                </a:lnTo>
                <a:close/>
              </a:path>
            </a:pathLst>
          </a:custGeom>
          <a:ln w="19049">
            <a:solidFill>
              <a:srgbClr val="00AFEF"/>
            </a:solidFill>
          </a:ln>
        </p:spPr>
        <p:txBody>
          <a:bodyPr wrap="square" lIns="0" tIns="0" rIns="0" bIns="0" rtlCol="0"/>
          <a:lstStyle/>
          <a:p>
            <a:endParaRPr/>
          </a:p>
        </p:txBody>
      </p:sp>
      <p:sp>
        <p:nvSpPr>
          <p:cNvPr id="11" name="object 11"/>
          <p:cNvSpPr txBox="1"/>
          <p:nvPr/>
        </p:nvSpPr>
        <p:spPr>
          <a:xfrm>
            <a:off x="235380" y="1247761"/>
            <a:ext cx="7150863" cy="3062377"/>
          </a:xfrm>
          <a:prstGeom prst="rect">
            <a:avLst/>
          </a:prstGeom>
        </p:spPr>
        <p:txBody>
          <a:bodyPr vert="horz" wrap="square" lIns="0" tIns="12700" rIns="0" bIns="0" rtlCol="0">
            <a:spAutoFit/>
          </a:bodyPr>
          <a:lstStyle/>
          <a:p>
            <a:pPr marL="404495" algn="ctr">
              <a:lnSpc>
                <a:spcPct val="100000"/>
              </a:lnSpc>
              <a:spcBef>
                <a:spcPts val="100"/>
              </a:spcBef>
            </a:pPr>
            <a:r>
              <a:rPr sz="1800" b="1" spc="-300" dirty="0">
                <a:latin typeface="Gill Sans MT"/>
                <a:cs typeface="Gill Sans MT"/>
              </a:rPr>
              <a:t>MARDI</a:t>
            </a:r>
            <a:r>
              <a:rPr sz="1800" b="1" spc="-10" dirty="0">
                <a:latin typeface="Gill Sans MT"/>
                <a:cs typeface="Gill Sans MT"/>
              </a:rPr>
              <a:t> </a:t>
            </a:r>
            <a:r>
              <a:rPr lang="fr-FR" b="1" spc="-10" dirty="0">
                <a:latin typeface="Gill Sans MT"/>
                <a:cs typeface="Gill Sans MT"/>
              </a:rPr>
              <a:t>18</a:t>
            </a:r>
            <a:r>
              <a:rPr sz="1800" b="1" spc="-10" dirty="0">
                <a:latin typeface="Gill Sans MT"/>
                <a:cs typeface="Gill Sans MT"/>
              </a:rPr>
              <a:t> </a:t>
            </a:r>
            <a:r>
              <a:rPr sz="1800" b="1" spc="-305" dirty="0">
                <a:latin typeface="Gill Sans MT"/>
                <a:cs typeface="Gill Sans MT"/>
              </a:rPr>
              <a:t>NOVEMBRE</a:t>
            </a:r>
            <a:r>
              <a:rPr sz="1800" b="1" spc="-20" dirty="0">
                <a:latin typeface="Gill Sans MT"/>
                <a:cs typeface="Gill Sans MT"/>
              </a:rPr>
              <a:t> 202</a:t>
            </a:r>
            <a:r>
              <a:rPr lang="fr-FR" sz="1800" b="1" spc="-20" dirty="0">
                <a:latin typeface="Gill Sans MT"/>
                <a:cs typeface="Gill Sans MT"/>
              </a:rPr>
              <a:t>5</a:t>
            </a:r>
            <a:endParaRPr sz="1800" dirty="0">
              <a:latin typeface="Gill Sans MT"/>
              <a:cs typeface="Gill Sans MT"/>
            </a:endParaRPr>
          </a:p>
          <a:p>
            <a:pPr marL="12700">
              <a:lnSpc>
                <a:spcPts val="1905"/>
              </a:lnSpc>
            </a:pPr>
            <a:endParaRPr lang="fr-FR" sz="1800" b="1" dirty="0">
              <a:latin typeface="Microsoft Sans Serif"/>
              <a:cs typeface="Microsoft Sans Serif"/>
            </a:endParaRPr>
          </a:p>
          <a:p>
            <a:pPr marL="12700">
              <a:lnSpc>
                <a:spcPts val="1905"/>
              </a:lnSpc>
            </a:pPr>
            <a:r>
              <a:rPr lang="fr-FR" sz="1800" b="1" dirty="0">
                <a:latin typeface="Microsoft Sans Serif"/>
                <a:cs typeface="Microsoft Sans Serif"/>
              </a:rPr>
              <a:t>13h00-15h00 :</a:t>
            </a:r>
            <a:r>
              <a:rPr lang="fr-FR" sz="1800" b="1" spc="15" dirty="0">
                <a:latin typeface="Microsoft Sans Serif"/>
                <a:cs typeface="Microsoft Sans Serif"/>
              </a:rPr>
              <a:t> </a:t>
            </a:r>
            <a:r>
              <a:rPr lang="fr-FR" sz="1800" b="1" spc="-55" dirty="0">
                <a:latin typeface="Microsoft Sans Serif"/>
                <a:cs typeface="Microsoft Sans Serif"/>
              </a:rPr>
              <a:t>Documenter la variation régionale du français au XXIe siècle : méthodes et outils </a:t>
            </a:r>
            <a:r>
              <a:rPr lang="fr-FR" sz="1800" b="1" spc="320" dirty="0">
                <a:latin typeface="Microsoft Sans Serif"/>
                <a:cs typeface="Microsoft Sans Serif"/>
              </a:rPr>
              <a:t>–</a:t>
            </a:r>
            <a:r>
              <a:rPr lang="fr-FR" sz="1600" spc="-45" dirty="0">
                <a:latin typeface="Microsoft Sans Serif"/>
                <a:cs typeface="Microsoft Sans Serif"/>
              </a:rPr>
              <a:t>FLLASHS, Campus Mariani</a:t>
            </a:r>
            <a:endParaRPr lang="fr-FR" sz="1600" b="1" spc="-55" dirty="0">
              <a:latin typeface="Microsoft Sans Serif"/>
              <a:cs typeface="Microsoft Sans Serif"/>
            </a:endParaRPr>
          </a:p>
          <a:p>
            <a:pPr marL="12700">
              <a:lnSpc>
                <a:spcPts val="1905"/>
              </a:lnSpc>
            </a:pPr>
            <a:r>
              <a:rPr lang="fr-FR" sz="1600" spc="-40" dirty="0">
                <a:latin typeface="Microsoft Sans Serif"/>
                <a:cs typeface="Microsoft Sans Serif"/>
              </a:rPr>
              <a:t>Conférence à destination des étudiants (cycle 1) de la FLLASHS, sur inscription.</a:t>
            </a:r>
          </a:p>
          <a:p>
            <a:pPr>
              <a:lnSpc>
                <a:spcPct val="100000"/>
              </a:lnSpc>
              <a:spcBef>
                <a:spcPts val="725"/>
              </a:spcBef>
            </a:pPr>
            <a:endParaRPr lang="fr-FR" sz="1600" dirty="0">
              <a:latin typeface="Gill Sans MT"/>
              <a:cs typeface="Gill Sans MT"/>
            </a:endParaRPr>
          </a:p>
          <a:p>
            <a:pPr marL="12700">
              <a:lnSpc>
                <a:spcPts val="1905"/>
              </a:lnSpc>
            </a:pPr>
            <a:r>
              <a:rPr lang="fr-FR" b="1" dirty="0">
                <a:latin typeface="Microsoft Sans Serif"/>
                <a:cs typeface="Microsoft Sans Serif"/>
              </a:rPr>
              <a:t>16h00-18h00 :</a:t>
            </a:r>
            <a:r>
              <a:rPr lang="fr-FR" b="1" spc="15" dirty="0">
                <a:latin typeface="Microsoft Sans Serif"/>
                <a:cs typeface="Microsoft Sans Serif"/>
              </a:rPr>
              <a:t> </a:t>
            </a:r>
            <a:r>
              <a:rPr lang="fr-CH" b="1" spc="-55" dirty="0">
                <a:latin typeface="Microsoft Sans Serif"/>
                <a:cs typeface="Microsoft Sans Serif"/>
              </a:rPr>
              <a:t>Numériser le patrimoine linguistique oral : traitement audio, export de texte et cartographie </a:t>
            </a:r>
            <a:r>
              <a:rPr lang="fr-FR" b="1" spc="320" dirty="0">
                <a:latin typeface="Microsoft Sans Serif"/>
                <a:cs typeface="Microsoft Sans Serif"/>
              </a:rPr>
              <a:t>–</a:t>
            </a:r>
            <a:r>
              <a:rPr lang="fr-FR" sz="1600" spc="-45" dirty="0">
                <a:latin typeface="Microsoft Sans Serif"/>
                <a:cs typeface="Microsoft Sans Serif"/>
              </a:rPr>
              <a:t>UMR CNRS 6240 LISA, Bâtiment E. </a:t>
            </a:r>
            <a:r>
              <a:rPr lang="fr-FR" sz="1600" spc="-45" dirty="0" err="1">
                <a:latin typeface="Microsoft Sans Serif"/>
                <a:cs typeface="Microsoft Sans Serif"/>
              </a:rPr>
              <a:t>Simeoni</a:t>
            </a:r>
            <a:endParaRPr lang="fr-FR" sz="1600" b="1" spc="-55" dirty="0">
              <a:latin typeface="Microsoft Sans Serif"/>
              <a:cs typeface="Microsoft Sans Serif"/>
            </a:endParaRPr>
          </a:p>
          <a:p>
            <a:pPr marL="12700">
              <a:lnSpc>
                <a:spcPts val="1905"/>
              </a:lnSpc>
            </a:pPr>
            <a:r>
              <a:rPr lang="fr-FR" sz="1600" spc="-40" dirty="0">
                <a:latin typeface="Microsoft Sans Serif"/>
                <a:cs typeface="Microsoft Sans Serif"/>
              </a:rPr>
              <a:t>Conférence à destination des étudiants (cycles 2 et 3, doctorants, enseignants-chercheurs), sur inscription.</a:t>
            </a:r>
          </a:p>
          <a:p>
            <a:pPr marL="12700">
              <a:lnSpc>
                <a:spcPts val="1905"/>
              </a:lnSpc>
            </a:pPr>
            <a:endParaRPr lang="fr-FR" sz="1250" spc="-40" dirty="0">
              <a:latin typeface="Microsoft Sans Serif"/>
              <a:cs typeface="Microsoft Sans Serif"/>
            </a:endParaRPr>
          </a:p>
          <a:p>
            <a:pPr marL="12700">
              <a:lnSpc>
                <a:spcPts val="1905"/>
              </a:lnSpc>
            </a:pPr>
            <a:endParaRPr lang="pt-BR" sz="1600" spc="-40" dirty="0">
              <a:latin typeface="Microsoft Sans Serif"/>
              <a:cs typeface="Microsoft Sans Serif"/>
            </a:endParaRPr>
          </a:p>
        </p:txBody>
      </p:sp>
      <p:grpSp>
        <p:nvGrpSpPr>
          <p:cNvPr id="12" name="object 12"/>
          <p:cNvGrpSpPr/>
          <p:nvPr/>
        </p:nvGrpSpPr>
        <p:grpSpPr>
          <a:xfrm>
            <a:off x="-1970" y="-6096"/>
            <a:ext cx="7560309" cy="10692130"/>
            <a:chOff x="0" y="0"/>
            <a:chExt cx="7560309" cy="10692130"/>
          </a:xfrm>
        </p:grpSpPr>
        <p:sp>
          <p:nvSpPr>
            <p:cNvPr id="13" name="object 13"/>
            <p:cNvSpPr/>
            <p:nvPr/>
          </p:nvSpPr>
          <p:spPr>
            <a:xfrm>
              <a:off x="0" y="0"/>
              <a:ext cx="107950" cy="10692130"/>
            </a:xfrm>
            <a:custGeom>
              <a:avLst/>
              <a:gdLst/>
              <a:ahLst/>
              <a:cxnLst/>
              <a:rect l="l" t="t" r="r" b="b"/>
              <a:pathLst>
                <a:path w="107950" h="10692130">
                  <a:moveTo>
                    <a:pt x="107823" y="10691621"/>
                  </a:moveTo>
                  <a:lnTo>
                    <a:pt x="107823" y="0"/>
                  </a:lnTo>
                  <a:lnTo>
                    <a:pt x="0" y="0"/>
                  </a:lnTo>
                  <a:lnTo>
                    <a:pt x="0" y="10691621"/>
                  </a:lnTo>
                  <a:lnTo>
                    <a:pt x="107823" y="10691621"/>
                  </a:lnTo>
                  <a:close/>
                </a:path>
              </a:pathLst>
            </a:custGeom>
            <a:solidFill>
              <a:srgbClr val="FFFFFF"/>
            </a:solidFill>
          </p:spPr>
          <p:txBody>
            <a:bodyPr wrap="square" lIns="0" tIns="0" rIns="0" bIns="0" rtlCol="0"/>
            <a:lstStyle/>
            <a:p>
              <a:endParaRPr/>
            </a:p>
          </p:txBody>
        </p:sp>
        <p:sp>
          <p:nvSpPr>
            <p:cNvPr id="14" name="object 14"/>
            <p:cNvSpPr/>
            <p:nvPr/>
          </p:nvSpPr>
          <p:spPr>
            <a:xfrm>
              <a:off x="107823" y="0"/>
              <a:ext cx="0" cy="10692130"/>
            </a:xfrm>
            <a:custGeom>
              <a:avLst/>
              <a:gdLst/>
              <a:ahLst/>
              <a:cxnLst/>
              <a:rect l="l" t="t" r="r" b="b"/>
              <a:pathLst>
                <a:path h="10692130">
                  <a:moveTo>
                    <a:pt x="0" y="10691621"/>
                  </a:moveTo>
                  <a:lnTo>
                    <a:pt x="0" y="0"/>
                  </a:lnTo>
                </a:path>
              </a:pathLst>
            </a:custGeom>
            <a:ln w="12700">
              <a:solidFill>
                <a:srgbClr val="FFFFFF"/>
              </a:solidFill>
            </a:ln>
          </p:spPr>
          <p:txBody>
            <a:bodyPr wrap="square" lIns="0" tIns="0" rIns="0" bIns="0" rtlCol="0"/>
            <a:lstStyle/>
            <a:p>
              <a:endParaRPr/>
            </a:p>
          </p:txBody>
        </p:sp>
        <p:sp>
          <p:nvSpPr>
            <p:cNvPr id="15" name="object 15"/>
            <p:cNvSpPr/>
            <p:nvPr/>
          </p:nvSpPr>
          <p:spPr>
            <a:xfrm>
              <a:off x="7435976" y="380"/>
              <a:ext cx="123825" cy="10691495"/>
            </a:xfrm>
            <a:custGeom>
              <a:avLst/>
              <a:gdLst/>
              <a:ahLst/>
              <a:cxnLst/>
              <a:rect l="l" t="t" r="r" b="b"/>
              <a:pathLst>
                <a:path w="123825" h="10691495">
                  <a:moveTo>
                    <a:pt x="123825" y="0"/>
                  </a:moveTo>
                  <a:lnTo>
                    <a:pt x="0" y="0"/>
                  </a:lnTo>
                  <a:lnTo>
                    <a:pt x="0" y="10691241"/>
                  </a:lnTo>
                  <a:lnTo>
                    <a:pt x="123825" y="10691241"/>
                  </a:lnTo>
                  <a:lnTo>
                    <a:pt x="123825" y="0"/>
                  </a:lnTo>
                  <a:close/>
                </a:path>
              </a:pathLst>
            </a:custGeom>
            <a:solidFill>
              <a:srgbClr val="FFFFFF"/>
            </a:solidFill>
          </p:spPr>
          <p:txBody>
            <a:bodyPr wrap="square" lIns="0" tIns="0" rIns="0" bIns="0" rtlCol="0"/>
            <a:lstStyle/>
            <a:p>
              <a:endParaRPr/>
            </a:p>
          </p:txBody>
        </p:sp>
        <p:sp>
          <p:nvSpPr>
            <p:cNvPr id="16" name="object 16"/>
            <p:cNvSpPr/>
            <p:nvPr/>
          </p:nvSpPr>
          <p:spPr>
            <a:xfrm>
              <a:off x="7435976" y="380"/>
              <a:ext cx="123825" cy="10691495"/>
            </a:xfrm>
            <a:custGeom>
              <a:avLst/>
              <a:gdLst/>
              <a:ahLst/>
              <a:cxnLst/>
              <a:rect l="l" t="t" r="r" b="b"/>
              <a:pathLst>
                <a:path w="123825" h="10691495">
                  <a:moveTo>
                    <a:pt x="123825" y="0"/>
                  </a:moveTo>
                  <a:lnTo>
                    <a:pt x="0" y="0"/>
                  </a:lnTo>
                  <a:lnTo>
                    <a:pt x="0" y="10691241"/>
                  </a:lnTo>
                </a:path>
              </a:pathLst>
            </a:custGeom>
            <a:ln w="12700">
              <a:solidFill>
                <a:srgbClr val="FFFFFF"/>
              </a:solidFill>
            </a:ln>
          </p:spPr>
          <p:txBody>
            <a:bodyPr wrap="square" lIns="0" tIns="0" rIns="0" bIns="0" rtlCol="0"/>
            <a:lstStyle/>
            <a:p>
              <a:endParaRPr/>
            </a:p>
          </p:txBody>
        </p:sp>
        <p:sp>
          <p:nvSpPr>
            <p:cNvPr id="17" name="object 17"/>
            <p:cNvSpPr/>
            <p:nvPr/>
          </p:nvSpPr>
          <p:spPr>
            <a:xfrm>
              <a:off x="381" y="10515980"/>
              <a:ext cx="7559675" cy="175895"/>
            </a:xfrm>
            <a:custGeom>
              <a:avLst/>
              <a:gdLst/>
              <a:ahLst/>
              <a:cxnLst/>
              <a:rect l="l" t="t" r="r" b="b"/>
              <a:pathLst>
                <a:path w="7559675" h="175895">
                  <a:moveTo>
                    <a:pt x="7559421" y="0"/>
                  </a:moveTo>
                  <a:lnTo>
                    <a:pt x="0" y="0"/>
                  </a:lnTo>
                  <a:lnTo>
                    <a:pt x="0" y="175641"/>
                  </a:lnTo>
                  <a:lnTo>
                    <a:pt x="7559421" y="175641"/>
                  </a:lnTo>
                  <a:lnTo>
                    <a:pt x="7559421" y="0"/>
                  </a:lnTo>
                  <a:close/>
                </a:path>
              </a:pathLst>
            </a:custGeom>
            <a:solidFill>
              <a:srgbClr val="FFFFFF"/>
            </a:solidFill>
          </p:spPr>
          <p:txBody>
            <a:bodyPr wrap="square" lIns="0" tIns="0" rIns="0" bIns="0" rtlCol="0"/>
            <a:lstStyle/>
            <a:p>
              <a:endParaRPr/>
            </a:p>
          </p:txBody>
        </p:sp>
        <p:sp>
          <p:nvSpPr>
            <p:cNvPr id="18" name="object 18"/>
            <p:cNvSpPr/>
            <p:nvPr/>
          </p:nvSpPr>
          <p:spPr>
            <a:xfrm>
              <a:off x="381" y="10515980"/>
              <a:ext cx="7559675" cy="175895"/>
            </a:xfrm>
            <a:custGeom>
              <a:avLst/>
              <a:gdLst/>
              <a:ahLst/>
              <a:cxnLst/>
              <a:rect l="l" t="t" r="r" b="b"/>
              <a:pathLst>
                <a:path w="7559675" h="175895">
                  <a:moveTo>
                    <a:pt x="7559421" y="0"/>
                  </a:moveTo>
                  <a:lnTo>
                    <a:pt x="0" y="0"/>
                  </a:lnTo>
                  <a:lnTo>
                    <a:pt x="0" y="175641"/>
                  </a:lnTo>
                </a:path>
              </a:pathLst>
            </a:custGeom>
            <a:ln w="12700">
              <a:solidFill>
                <a:srgbClr val="FFFFFF"/>
              </a:solidFill>
            </a:ln>
          </p:spPr>
          <p:txBody>
            <a:bodyPr wrap="square" lIns="0" tIns="0" rIns="0" bIns="0" rtlCol="0"/>
            <a:lstStyle/>
            <a:p>
              <a:endParaRPr/>
            </a:p>
          </p:txBody>
        </p:sp>
        <p:sp>
          <p:nvSpPr>
            <p:cNvPr id="19" name="object 19"/>
            <p:cNvSpPr/>
            <p:nvPr/>
          </p:nvSpPr>
          <p:spPr>
            <a:xfrm>
              <a:off x="0" y="0"/>
              <a:ext cx="7560309" cy="97155"/>
            </a:xfrm>
            <a:custGeom>
              <a:avLst/>
              <a:gdLst/>
              <a:ahLst/>
              <a:cxnLst/>
              <a:rect l="l" t="t" r="r" b="b"/>
              <a:pathLst>
                <a:path w="7560309" h="97155">
                  <a:moveTo>
                    <a:pt x="0" y="97154"/>
                  </a:moveTo>
                  <a:lnTo>
                    <a:pt x="7559802" y="97154"/>
                  </a:lnTo>
                  <a:lnTo>
                    <a:pt x="7559802" y="0"/>
                  </a:lnTo>
                  <a:lnTo>
                    <a:pt x="0" y="0"/>
                  </a:lnTo>
                  <a:lnTo>
                    <a:pt x="0" y="97154"/>
                  </a:lnTo>
                  <a:close/>
                </a:path>
              </a:pathLst>
            </a:custGeom>
            <a:solidFill>
              <a:srgbClr val="FFFFFF"/>
            </a:solidFill>
          </p:spPr>
          <p:txBody>
            <a:bodyPr wrap="square" lIns="0" tIns="0" rIns="0" bIns="0" rtlCol="0"/>
            <a:lstStyle/>
            <a:p>
              <a:endParaRPr/>
            </a:p>
          </p:txBody>
        </p:sp>
        <p:sp>
          <p:nvSpPr>
            <p:cNvPr id="20" name="object 20"/>
            <p:cNvSpPr/>
            <p:nvPr/>
          </p:nvSpPr>
          <p:spPr>
            <a:xfrm>
              <a:off x="0" y="90804"/>
              <a:ext cx="7560309" cy="12700"/>
            </a:xfrm>
            <a:custGeom>
              <a:avLst/>
              <a:gdLst/>
              <a:ahLst/>
              <a:cxnLst/>
              <a:rect l="l" t="t" r="r" b="b"/>
              <a:pathLst>
                <a:path w="7560309" h="12700">
                  <a:moveTo>
                    <a:pt x="0" y="12700"/>
                  </a:moveTo>
                  <a:lnTo>
                    <a:pt x="7559802" y="12700"/>
                  </a:lnTo>
                  <a:lnTo>
                    <a:pt x="7559802" y="0"/>
                  </a:lnTo>
                  <a:lnTo>
                    <a:pt x="0" y="0"/>
                  </a:lnTo>
                  <a:lnTo>
                    <a:pt x="0" y="12700"/>
                  </a:lnTo>
                  <a:close/>
                </a:path>
              </a:pathLst>
            </a:custGeom>
            <a:solidFill>
              <a:srgbClr val="FFFFFF"/>
            </a:solidFill>
          </p:spPr>
          <p:txBody>
            <a:bodyPr wrap="square" lIns="0" tIns="0" rIns="0" bIns="0" rtlCol="0"/>
            <a:lstStyle/>
            <a:p>
              <a:endParaRPr/>
            </a:p>
          </p:txBody>
        </p:sp>
      </p:grpSp>
      <p:sp>
        <p:nvSpPr>
          <p:cNvPr id="22" name="object 22"/>
          <p:cNvSpPr txBox="1"/>
          <p:nvPr/>
        </p:nvSpPr>
        <p:spPr>
          <a:xfrm>
            <a:off x="253815" y="3884522"/>
            <a:ext cx="6645275" cy="1592744"/>
          </a:xfrm>
          <a:prstGeom prst="rect">
            <a:avLst/>
          </a:prstGeom>
        </p:spPr>
        <p:txBody>
          <a:bodyPr vert="horz" wrap="square" lIns="0" tIns="12700" rIns="0" bIns="0" rtlCol="0">
            <a:spAutoFit/>
          </a:bodyPr>
          <a:lstStyle/>
          <a:p>
            <a:pPr marL="383540" algn="ctr">
              <a:lnSpc>
                <a:spcPct val="100000"/>
              </a:lnSpc>
              <a:spcBef>
                <a:spcPts val="100"/>
              </a:spcBef>
            </a:pPr>
            <a:r>
              <a:rPr sz="1800" b="1" spc="-265" dirty="0">
                <a:latin typeface="Gill Sans MT"/>
                <a:cs typeface="Gill Sans MT"/>
              </a:rPr>
              <a:t>MERC</a:t>
            </a:r>
            <a:r>
              <a:rPr lang="fr-FR" sz="1800" b="1" spc="-265" dirty="0">
                <a:latin typeface="Gill Sans MT"/>
                <a:cs typeface="Gill Sans MT"/>
              </a:rPr>
              <a:t>REDI</a:t>
            </a:r>
            <a:r>
              <a:rPr lang="fr-FR" sz="1800" b="1" spc="-15" dirty="0">
                <a:latin typeface="Gill Sans MT"/>
                <a:cs typeface="Gill Sans MT"/>
              </a:rPr>
              <a:t> </a:t>
            </a:r>
            <a:r>
              <a:rPr lang="fr-FR" b="1" spc="-15" dirty="0">
                <a:latin typeface="Gill Sans MT"/>
                <a:cs typeface="Gill Sans MT"/>
              </a:rPr>
              <a:t>19</a:t>
            </a:r>
            <a:r>
              <a:rPr sz="1800" b="1" spc="-20" dirty="0">
                <a:latin typeface="Gill Sans MT"/>
                <a:cs typeface="Gill Sans MT"/>
              </a:rPr>
              <a:t> </a:t>
            </a:r>
            <a:r>
              <a:rPr sz="1800" b="1" spc="-305" dirty="0">
                <a:latin typeface="Gill Sans MT"/>
                <a:cs typeface="Gill Sans MT"/>
              </a:rPr>
              <a:t>NOVEMBRE</a:t>
            </a:r>
            <a:r>
              <a:rPr sz="1800" b="1" spc="-15" dirty="0">
                <a:latin typeface="Gill Sans MT"/>
                <a:cs typeface="Gill Sans MT"/>
              </a:rPr>
              <a:t> </a:t>
            </a:r>
            <a:r>
              <a:rPr sz="1800" b="1" spc="-20" dirty="0">
                <a:latin typeface="Gill Sans MT"/>
                <a:cs typeface="Gill Sans MT"/>
              </a:rPr>
              <a:t>202</a:t>
            </a:r>
            <a:r>
              <a:rPr lang="fr-FR" sz="1800" b="1" spc="-20" dirty="0">
                <a:latin typeface="Gill Sans MT"/>
                <a:cs typeface="Gill Sans MT"/>
              </a:rPr>
              <a:t>5</a:t>
            </a:r>
            <a:endParaRPr lang="fr-FR" dirty="0">
              <a:latin typeface="Gill Sans MT"/>
              <a:cs typeface="Gill Sans MT"/>
            </a:endParaRPr>
          </a:p>
          <a:p>
            <a:pPr marL="12700">
              <a:spcBef>
                <a:spcPts val="1950"/>
              </a:spcBef>
            </a:pPr>
            <a:r>
              <a:rPr lang="fr-FR" b="1" dirty="0">
                <a:latin typeface="Microsoft Sans Serif"/>
                <a:cs typeface="Microsoft Sans Serif"/>
              </a:rPr>
              <a:t>14h00-16h00</a:t>
            </a:r>
            <a:r>
              <a:rPr lang="fr-FR" sz="1600" b="1" spc="-10" dirty="0">
                <a:latin typeface="Microsoft Sans Serif"/>
                <a:cs typeface="Microsoft Sans Serif"/>
              </a:rPr>
              <a:t> </a:t>
            </a:r>
            <a:r>
              <a:rPr lang="fr-FR" sz="1600" b="1" dirty="0">
                <a:latin typeface="Microsoft Sans Serif"/>
                <a:cs typeface="Microsoft Sans Serif"/>
              </a:rPr>
              <a:t>:</a:t>
            </a:r>
            <a:r>
              <a:rPr lang="fr-FR" sz="1600" b="1" spc="15" dirty="0">
                <a:latin typeface="Microsoft Sans Serif"/>
                <a:cs typeface="Microsoft Sans Serif"/>
              </a:rPr>
              <a:t> </a:t>
            </a:r>
            <a:r>
              <a:rPr lang="fr-FR" b="1" dirty="0">
                <a:effectLst/>
                <a:latin typeface="Microsoft Sans Serif" panose="020B0604020202020204" pitchFamily="34" charset="0"/>
                <a:ea typeface="Microsoft Sans Serif" panose="020B0604020202020204" pitchFamily="34" charset="0"/>
                <a:cs typeface="Microsoft Sans Serif" panose="020B0604020202020204" pitchFamily="34" charset="0"/>
              </a:rPr>
              <a:t>De la </a:t>
            </a:r>
            <a:r>
              <a:rPr lang="fr-FR" b="1" i="1" dirty="0">
                <a:effectLst/>
                <a:latin typeface="Microsoft Sans Serif" panose="020B0604020202020204" pitchFamily="34" charset="0"/>
                <a:ea typeface="Microsoft Sans Serif" panose="020B0604020202020204" pitchFamily="34" charset="0"/>
                <a:cs typeface="Microsoft Sans Serif" panose="020B0604020202020204" pitchFamily="34" charset="0"/>
              </a:rPr>
              <a:t>cagole</a:t>
            </a:r>
            <a:r>
              <a:rPr lang="fr-FR" b="1" dirty="0">
                <a:effectLst/>
                <a:latin typeface="Microsoft Sans Serif" panose="020B0604020202020204" pitchFamily="34" charset="0"/>
                <a:ea typeface="Microsoft Sans Serif" panose="020B0604020202020204" pitchFamily="34" charset="0"/>
                <a:cs typeface="Microsoft Sans Serif" panose="020B0604020202020204" pitchFamily="34" charset="0"/>
              </a:rPr>
              <a:t> au </a:t>
            </a:r>
            <a:r>
              <a:rPr lang="fr-FR" b="1" i="1" dirty="0" err="1">
                <a:effectLst/>
                <a:latin typeface="Microsoft Sans Serif" panose="020B0604020202020204" pitchFamily="34" charset="0"/>
                <a:ea typeface="Microsoft Sans Serif" panose="020B0604020202020204" pitchFamily="34" charset="0"/>
                <a:cs typeface="Microsoft Sans Serif" panose="020B0604020202020204" pitchFamily="34" charset="0"/>
              </a:rPr>
              <a:t>fraté</a:t>
            </a:r>
            <a:r>
              <a:rPr lang="fr-FR" b="1" dirty="0">
                <a:effectLst/>
                <a:latin typeface="Microsoft Sans Serif" panose="020B0604020202020204" pitchFamily="34" charset="0"/>
                <a:ea typeface="Microsoft Sans Serif" panose="020B0604020202020204" pitchFamily="34" charset="0"/>
                <a:cs typeface="Microsoft Sans Serif" panose="020B0604020202020204" pitchFamily="34" charset="0"/>
              </a:rPr>
              <a:t> : ce que les régionalismes du Midi et de Corse nous apprennent sur la langue et l’identité </a:t>
            </a:r>
            <a:r>
              <a:rPr lang="fr-FR" sz="1800" b="1" spc="320" dirty="0">
                <a:latin typeface="Microsoft Sans Serif"/>
                <a:cs typeface="Microsoft Sans Serif"/>
              </a:rPr>
              <a:t>–</a:t>
            </a:r>
            <a:r>
              <a:rPr lang="fr-FR" sz="1600" spc="-45" dirty="0" err="1">
                <a:latin typeface="Microsoft Sans Serif"/>
                <a:cs typeface="Microsoft Sans Serif"/>
              </a:rPr>
              <a:t>Spaziu</a:t>
            </a:r>
            <a:r>
              <a:rPr lang="fr-FR" sz="1600" spc="-45" dirty="0">
                <a:latin typeface="Microsoft Sans Serif"/>
                <a:cs typeface="Microsoft Sans Serif"/>
              </a:rPr>
              <a:t> Natale Luciani, Campus Mariani</a:t>
            </a:r>
          </a:p>
          <a:p>
            <a:pPr marL="12700"/>
            <a:r>
              <a:rPr lang="fr-FR" sz="1600" spc="-40" dirty="0">
                <a:latin typeface="Microsoft Sans Serif"/>
                <a:cs typeface="Microsoft Sans Serif"/>
              </a:rPr>
              <a:t>Conférence CCU grand public, ouverte à tous, entrée gratuite</a:t>
            </a:r>
          </a:p>
        </p:txBody>
      </p:sp>
      <p:sp>
        <p:nvSpPr>
          <p:cNvPr id="23" name="object 10">
            <a:extLst>
              <a:ext uri="{FF2B5EF4-FFF2-40B4-BE49-F238E27FC236}">
                <a16:creationId xmlns:a16="http://schemas.microsoft.com/office/drawing/2014/main" id="{8E9FD033-EDAF-4F67-83B1-F977B4FEDAAC}"/>
              </a:ext>
            </a:extLst>
          </p:cNvPr>
          <p:cNvSpPr/>
          <p:nvPr/>
        </p:nvSpPr>
        <p:spPr>
          <a:xfrm>
            <a:off x="134929" y="3841911"/>
            <a:ext cx="7275195" cy="368935"/>
          </a:xfrm>
          <a:custGeom>
            <a:avLst/>
            <a:gdLst/>
            <a:ahLst/>
            <a:cxnLst/>
            <a:rect l="l" t="t" r="r" b="b"/>
            <a:pathLst>
              <a:path w="7275195" h="368935">
                <a:moveTo>
                  <a:pt x="0" y="368807"/>
                </a:moveTo>
                <a:lnTo>
                  <a:pt x="7274814" y="368807"/>
                </a:lnTo>
                <a:lnTo>
                  <a:pt x="7274814" y="0"/>
                </a:lnTo>
                <a:lnTo>
                  <a:pt x="0" y="0"/>
                </a:lnTo>
                <a:lnTo>
                  <a:pt x="0" y="368807"/>
                </a:lnTo>
                <a:close/>
              </a:path>
            </a:pathLst>
          </a:custGeom>
          <a:ln w="19049">
            <a:solidFill>
              <a:srgbClr val="00AFEF"/>
            </a:solidFill>
          </a:ln>
        </p:spPr>
        <p:txBody>
          <a:bodyPr wrap="square" lIns="0" tIns="0" rIns="0" bIns="0" rtlCol="0"/>
          <a:lstStyle/>
          <a:p>
            <a:endParaRPr/>
          </a:p>
        </p:txBody>
      </p:sp>
      <p:sp>
        <p:nvSpPr>
          <p:cNvPr id="30" name="object 6">
            <a:extLst>
              <a:ext uri="{FF2B5EF4-FFF2-40B4-BE49-F238E27FC236}">
                <a16:creationId xmlns:a16="http://schemas.microsoft.com/office/drawing/2014/main" id="{AD7B8319-6641-4815-9ABB-9934424A8D05}"/>
              </a:ext>
            </a:extLst>
          </p:cNvPr>
          <p:cNvSpPr txBox="1"/>
          <p:nvPr/>
        </p:nvSpPr>
        <p:spPr>
          <a:xfrm>
            <a:off x="244697" y="8428311"/>
            <a:ext cx="6983730" cy="1980286"/>
          </a:xfrm>
          <a:prstGeom prst="rect">
            <a:avLst/>
          </a:prstGeom>
        </p:spPr>
        <p:txBody>
          <a:bodyPr vert="horz" wrap="square" lIns="0" tIns="12700" rIns="0" bIns="0" rtlCol="0">
            <a:spAutoFit/>
          </a:bodyPr>
          <a:lstStyle/>
          <a:p>
            <a:pPr>
              <a:lnSpc>
                <a:spcPct val="107000"/>
              </a:lnSpc>
              <a:spcAft>
                <a:spcPts val="800"/>
              </a:spcAft>
            </a:pPr>
            <a:r>
              <a:rPr lang="fr-CH" sz="1200" kern="100" dirty="0">
                <a:effectLst/>
                <a:latin typeface="+mn-lt"/>
                <a:ea typeface="Aptos"/>
                <a:cs typeface="Times New Roman" panose="02020603050405020304" pitchFamily="18" charset="0"/>
              </a:rPr>
              <a:t>Faut-il dire </a:t>
            </a:r>
            <a:r>
              <a:rPr lang="fr-CH" sz="1200" i="1" kern="100" dirty="0">
                <a:effectLst/>
                <a:latin typeface="+mn-lt"/>
                <a:ea typeface="Aptos"/>
                <a:cs typeface="Times New Roman" panose="02020603050405020304" pitchFamily="18" charset="0"/>
              </a:rPr>
              <a:t>pain au chocolat</a:t>
            </a:r>
            <a:r>
              <a:rPr lang="fr-CH" sz="1200" kern="100" dirty="0">
                <a:effectLst/>
                <a:latin typeface="+mn-lt"/>
                <a:ea typeface="Aptos"/>
                <a:cs typeface="Times New Roman" panose="02020603050405020304" pitchFamily="18" charset="0"/>
              </a:rPr>
              <a:t>, </a:t>
            </a:r>
            <a:r>
              <a:rPr lang="fr-CH" sz="1200" i="1" kern="100" dirty="0">
                <a:effectLst/>
                <a:latin typeface="+mn-lt"/>
                <a:ea typeface="Aptos"/>
                <a:cs typeface="Times New Roman" panose="02020603050405020304" pitchFamily="18" charset="0"/>
              </a:rPr>
              <a:t>chocolatine</a:t>
            </a:r>
            <a:r>
              <a:rPr lang="fr-CH" sz="1200" kern="100" dirty="0">
                <a:effectLst/>
                <a:latin typeface="+mn-lt"/>
                <a:ea typeface="Aptos"/>
                <a:cs typeface="Times New Roman" panose="02020603050405020304" pitchFamily="18" charset="0"/>
              </a:rPr>
              <a:t>, </a:t>
            </a:r>
            <a:r>
              <a:rPr lang="fr-CH" sz="1200" i="1" kern="100" dirty="0">
                <a:effectLst/>
                <a:latin typeface="+mn-lt"/>
                <a:ea typeface="Aptos"/>
                <a:cs typeface="Times New Roman" panose="02020603050405020304" pitchFamily="18" charset="0"/>
              </a:rPr>
              <a:t>couque au chocolat</a:t>
            </a:r>
            <a:r>
              <a:rPr lang="fr-CH" sz="1200" kern="100" dirty="0">
                <a:effectLst/>
                <a:latin typeface="+mn-lt"/>
                <a:ea typeface="Aptos"/>
                <a:cs typeface="Times New Roman" panose="02020603050405020304" pitchFamily="18" charset="0"/>
              </a:rPr>
              <a:t> ou encore </a:t>
            </a:r>
            <a:r>
              <a:rPr lang="fr-CH" sz="1200" i="1" kern="100" dirty="0">
                <a:effectLst/>
                <a:latin typeface="+mn-lt"/>
                <a:ea typeface="Aptos"/>
                <a:cs typeface="Times New Roman" panose="02020603050405020304" pitchFamily="18" charset="0"/>
              </a:rPr>
              <a:t>petit pain au chocolat</a:t>
            </a:r>
            <a:r>
              <a:rPr lang="fr-CH" sz="1200" kern="100" dirty="0">
                <a:effectLst/>
                <a:latin typeface="+mn-lt"/>
                <a:ea typeface="Aptos"/>
                <a:cs typeface="Times New Roman" panose="02020603050405020304" pitchFamily="18" charset="0"/>
              </a:rPr>
              <a:t> ? Derrière cette variation apparemment anecdotique se cache une réalité linguistique riche et instructive sur l’état du français contemporain. Cette conférence propose d’explorer les enjeux que soulèvent les mots du quotidien : variation régionale, perceptions normatives, enjeux identitaires et dynamiques de prestige linguistique. À partir d’une étude de cas emblématique, celle de la viennoiserie au chocolat, nous aborderons la manière dont les données lexicales, cartographiées à grande échelle, permettent de mieux comprendre la diversité des usages et leur diffusion. On montrera également comment les débats autour de ces mots participent à une prise de conscience collective de la pluralité du français — bien au-delà du cliché folklorique. Entre science du langage, humour sociolinguistique et engagement citoyen, cette conférence interrogera ce que nos façons de parler disent, en réalité, de notre rapport à la langue.</a:t>
            </a:r>
            <a:endParaRPr lang="fr-FR" sz="1200" kern="100" dirty="0">
              <a:effectLst/>
              <a:latin typeface="+mn-lt"/>
              <a:ea typeface="Aptos"/>
              <a:cs typeface="Times New Roman" panose="02020603050405020304" pitchFamily="18" charset="0"/>
            </a:endParaRPr>
          </a:p>
        </p:txBody>
      </p:sp>
      <p:sp>
        <p:nvSpPr>
          <p:cNvPr id="31" name="object 22">
            <a:extLst>
              <a:ext uri="{FF2B5EF4-FFF2-40B4-BE49-F238E27FC236}">
                <a16:creationId xmlns:a16="http://schemas.microsoft.com/office/drawing/2014/main" id="{1A809F0A-08C4-41CB-B568-FC1609B67DD7}"/>
              </a:ext>
            </a:extLst>
          </p:cNvPr>
          <p:cNvSpPr txBox="1"/>
          <p:nvPr/>
        </p:nvSpPr>
        <p:spPr>
          <a:xfrm>
            <a:off x="211090" y="7036443"/>
            <a:ext cx="7117806" cy="1346522"/>
          </a:xfrm>
          <a:prstGeom prst="rect">
            <a:avLst/>
          </a:prstGeom>
        </p:spPr>
        <p:txBody>
          <a:bodyPr vert="horz" wrap="square" lIns="0" tIns="12700" rIns="0" bIns="0" rtlCol="0">
            <a:spAutoFit/>
          </a:bodyPr>
          <a:lstStyle/>
          <a:p>
            <a:pPr marL="383540" algn="ctr">
              <a:lnSpc>
                <a:spcPct val="100000"/>
              </a:lnSpc>
              <a:spcBef>
                <a:spcPts val="100"/>
              </a:spcBef>
            </a:pPr>
            <a:r>
              <a:rPr lang="fr-FR" sz="1800" b="1" spc="-265" dirty="0">
                <a:latin typeface="Gill Sans MT"/>
                <a:cs typeface="Gill Sans MT"/>
              </a:rPr>
              <a:t>JEUDI  2 0  </a:t>
            </a:r>
            <a:r>
              <a:rPr sz="1800" b="1" spc="-305" dirty="0">
                <a:latin typeface="Gill Sans MT"/>
                <a:cs typeface="Gill Sans MT"/>
              </a:rPr>
              <a:t>NOVEMBRE</a:t>
            </a:r>
            <a:r>
              <a:rPr sz="1800" b="1" spc="-15" dirty="0">
                <a:latin typeface="Gill Sans MT"/>
                <a:cs typeface="Gill Sans MT"/>
              </a:rPr>
              <a:t> </a:t>
            </a:r>
            <a:r>
              <a:rPr sz="1800" b="1" spc="-20" dirty="0">
                <a:latin typeface="Gill Sans MT"/>
                <a:cs typeface="Gill Sans MT"/>
              </a:rPr>
              <a:t>202</a:t>
            </a:r>
            <a:r>
              <a:rPr lang="fr-FR" sz="1800" b="1" spc="-20" dirty="0">
                <a:latin typeface="Gill Sans MT"/>
                <a:cs typeface="Gill Sans MT"/>
              </a:rPr>
              <a:t>5</a:t>
            </a:r>
          </a:p>
          <a:p>
            <a:pPr marL="12700">
              <a:spcBef>
                <a:spcPts val="1950"/>
              </a:spcBef>
            </a:pPr>
            <a:r>
              <a:rPr lang="fr-FR" b="1" dirty="0">
                <a:latin typeface="Microsoft Sans Serif"/>
                <a:cs typeface="Microsoft Sans Serif"/>
              </a:rPr>
              <a:t>18h00</a:t>
            </a:r>
            <a:r>
              <a:rPr lang="fr-FR" sz="1600" b="1" spc="-10" dirty="0">
                <a:latin typeface="Microsoft Sans Serif"/>
                <a:cs typeface="Microsoft Sans Serif"/>
              </a:rPr>
              <a:t> </a:t>
            </a:r>
            <a:r>
              <a:rPr lang="fr-FR" sz="1600" b="1" dirty="0">
                <a:latin typeface="Microsoft Sans Serif"/>
                <a:cs typeface="Microsoft Sans Serif"/>
              </a:rPr>
              <a:t>:</a:t>
            </a:r>
            <a:r>
              <a:rPr lang="fr-FR" sz="1600" b="1" spc="15" dirty="0">
                <a:latin typeface="Microsoft Sans Serif"/>
                <a:cs typeface="Microsoft Sans Serif"/>
              </a:rPr>
              <a:t> </a:t>
            </a:r>
            <a:r>
              <a:rPr lang="fr-FR" b="1" dirty="0">
                <a:effectLst/>
                <a:latin typeface="Microsoft Sans Serif" panose="020B0604020202020204" pitchFamily="34" charset="0"/>
                <a:ea typeface="Microsoft Sans Serif" panose="020B0604020202020204" pitchFamily="34" charset="0"/>
                <a:cs typeface="Microsoft Sans Serif" panose="020B0604020202020204" pitchFamily="34" charset="0"/>
              </a:rPr>
              <a:t>Pain au chocolat ou chocolatine ? Ce que les mots du quotidien révèlent du français d’aujourd’hui </a:t>
            </a:r>
            <a:r>
              <a:rPr lang="fr-FR" sz="1800" b="1" spc="320" dirty="0">
                <a:latin typeface="Microsoft Sans Serif"/>
                <a:cs typeface="Microsoft Sans Serif"/>
              </a:rPr>
              <a:t>–</a:t>
            </a:r>
            <a:r>
              <a:rPr lang="fr-FR" sz="1600" spc="-45" dirty="0" err="1">
                <a:latin typeface="Microsoft Sans Serif"/>
                <a:cs typeface="Microsoft Sans Serif"/>
              </a:rPr>
              <a:t>Mediateca</a:t>
            </a:r>
            <a:r>
              <a:rPr lang="fr-FR" sz="1600" spc="-45" dirty="0">
                <a:latin typeface="Microsoft Sans Serif"/>
                <a:cs typeface="Microsoft Sans Serif"/>
              </a:rPr>
              <a:t> L’</a:t>
            </a:r>
            <a:r>
              <a:rPr lang="fr-FR" sz="1600" spc="-45" dirty="0" err="1">
                <a:latin typeface="Microsoft Sans Serif"/>
                <a:cs typeface="Microsoft Sans Serif"/>
              </a:rPr>
              <a:t>Animu</a:t>
            </a:r>
            <a:r>
              <a:rPr lang="fr-FR" sz="1600" spc="-45" dirty="0">
                <a:latin typeface="Microsoft Sans Serif"/>
                <a:cs typeface="Microsoft Sans Serif"/>
              </a:rPr>
              <a:t>, </a:t>
            </a:r>
            <a:r>
              <a:rPr lang="fr-FR" sz="1600" spc="-45" dirty="0" err="1">
                <a:latin typeface="Microsoft Sans Serif"/>
                <a:cs typeface="Microsoft Sans Serif"/>
              </a:rPr>
              <a:t>Portivechju</a:t>
            </a:r>
            <a:r>
              <a:rPr lang="fr-FR" sz="1600" spc="-45" dirty="0">
                <a:latin typeface="Microsoft Sans Serif"/>
                <a:cs typeface="Microsoft Sans Serif"/>
              </a:rPr>
              <a:t> - </a:t>
            </a:r>
            <a:r>
              <a:rPr lang="fr-FR" sz="1600" spc="-40" dirty="0">
                <a:latin typeface="Microsoft Sans Serif"/>
                <a:cs typeface="Microsoft Sans Serif"/>
              </a:rPr>
              <a:t>Conférence grand public, ouverte à tous, entrée gratuite</a:t>
            </a:r>
          </a:p>
        </p:txBody>
      </p:sp>
      <p:sp>
        <p:nvSpPr>
          <p:cNvPr id="34" name="object 10">
            <a:extLst>
              <a:ext uri="{FF2B5EF4-FFF2-40B4-BE49-F238E27FC236}">
                <a16:creationId xmlns:a16="http://schemas.microsoft.com/office/drawing/2014/main" id="{4E609AC6-0068-42E8-A0B3-26EC855C4299}"/>
              </a:ext>
            </a:extLst>
          </p:cNvPr>
          <p:cNvSpPr/>
          <p:nvPr/>
        </p:nvSpPr>
        <p:spPr>
          <a:xfrm>
            <a:off x="144897" y="7019530"/>
            <a:ext cx="7275195" cy="368935"/>
          </a:xfrm>
          <a:custGeom>
            <a:avLst/>
            <a:gdLst/>
            <a:ahLst/>
            <a:cxnLst/>
            <a:rect l="l" t="t" r="r" b="b"/>
            <a:pathLst>
              <a:path w="7275195" h="368935">
                <a:moveTo>
                  <a:pt x="0" y="368807"/>
                </a:moveTo>
                <a:lnTo>
                  <a:pt x="7274814" y="368807"/>
                </a:lnTo>
                <a:lnTo>
                  <a:pt x="7274814" y="0"/>
                </a:lnTo>
                <a:lnTo>
                  <a:pt x="0" y="0"/>
                </a:lnTo>
                <a:lnTo>
                  <a:pt x="0" y="368807"/>
                </a:lnTo>
                <a:close/>
              </a:path>
            </a:pathLst>
          </a:custGeom>
          <a:ln w="19049">
            <a:solidFill>
              <a:srgbClr val="00AFEF"/>
            </a:solidFill>
          </a:ln>
        </p:spPr>
        <p:txBody>
          <a:bodyPr wrap="square" lIns="0" tIns="0" rIns="0" bIns="0" rtlCol="0"/>
          <a:lstStyle/>
          <a:p>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7560309" cy="10692130"/>
            <a:chOff x="0" y="0"/>
            <a:chExt cx="7560309" cy="10692130"/>
          </a:xfrm>
        </p:grpSpPr>
        <p:pic>
          <p:nvPicPr>
            <p:cNvPr id="3" name="object 3"/>
            <p:cNvPicPr/>
            <p:nvPr/>
          </p:nvPicPr>
          <p:blipFill>
            <a:blip r:embed="rId2" cstate="print"/>
            <a:stretch>
              <a:fillRect/>
            </a:stretch>
          </p:blipFill>
          <p:spPr>
            <a:xfrm>
              <a:off x="0" y="0"/>
              <a:ext cx="7559802" cy="10691622"/>
            </a:xfrm>
            <a:prstGeom prst="rect">
              <a:avLst/>
            </a:prstGeom>
          </p:spPr>
        </p:pic>
        <p:sp>
          <p:nvSpPr>
            <p:cNvPr id="4" name="object 4"/>
            <p:cNvSpPr/>
            <p:nvPr/>
          </p:nvSpPr>
          <p:spPr>
            <a:xfrm>
              <a:off x="188213" y="2603753"/>
              <a:ext cx="7200900" cy="2614930"/>
            </a:xfrm>
            <a:custGeom>
              <a:avLst/>
              <a:gdLst/>
              <a:ahLst/>
              <a:cxnLst/>
              <a:rect l="l" t="t" r="r" b="b"/>
              <a:pathLst>
                <a:path w="7200900" h="2614929">
                  <a:moveTo>
                    <a:pt x="7200900" y="0"/>
                  </a:moveTo>
                  <a:lnTo>
                    <a:pt x="0" y="0"/>
                  </a:lnTo>
                  <a:lnTo>
                    <a:pt x="0" y="2614422"/>
                  </a:lnTo>
                  <a:lnTo>
                    <a:pt x="7200900" y="2614422"/>
                  </a:lnTo>
                  <a:lnTo>
                    <a:pt x="7200900" y="0"/>
                  </a:lnTo>
                  <a:close/>
                </a:path>
              </a:pathLst>
            </a:custGeom>
            <a:solidFill>
              <a:srgbClr val="F8DEA9"/>
            </a:solidFill>
          </p:spPr>
          <p:txBody>
            <a:bodyPr wrap="square" lIns="0" tIns="0" rIns="0" bIns="0" rtlCol="0"/>
            <a:lstStyle/>
            <a:p>
              <a:endParaRPr/>
            </a:p>
          </p:txBody>
        </p:sp>
      </p:grpSp>
      <p:sp>
        <p:nvSpPr>
          <p:cNvPr id="5" name="object 5"/>
          <p:cNvSpPr txBox="1"/>
          <p:nvPr/>
        </p:nvSpPr>
        <p:spPr>
          <a:xfrm>
            <a:off x="3941826" y="9246666"/>
            <a:ext cx="2816860" cy="840740"/>
          </a:xfrm>
          <a:prstGeom prst="rect">
            <a:avLst/>
          </a:prstGeom>
        </p:spPr>
        <p:txBody>
          <a:bodyPr vert="horz" wrap="square" lIns="0" tIns="12700" rIns="0" bIns="0" rtlCol="0">
            <a:spAutoFit/>
          </a:bodyPr>
          <a:lstStyle/>
          <a:p>
            <a:pPr marL="12700" marR="5080">
              <a:lnSpc>
                <a:spcPct val="107000"/>
              </a:lnSpc>
              <a:spcBef>
                <a:spcPts val="100"/>
              </a:spcBef>
            </a:pPr>
            <a:r>
              <a:rPr sz="1000" dirty="0">
                <a:latin typeface="Calibri"/>
                <a:cs typeface="Calibri"/>
              </a:rPr>
              <a:t>LABORATOIRE</a:t>
            </a:r>
            <a:r>
              <a:rPr sz="1000" spc="-40" dirty="0">
                <a:latin typeface="Calibri"/>
                <a:cs typeface="Calibri"/>
              </a:rPr>
              <a:t> </a:t>
            </a:r>
            <a:r>
              <a:rPr sz="1000" dirty="0">
                <a:latin typeface="Calibri"/>
                <a:cs typeface="Calibri"/>
              </a:rPr>
              <a:t>LIEUX</a:t>
            </a:r>
            <a:r>
              <a:rPr sz="1000" spc="-25" dirty="0">
                <a:latin typeface="Calibri"/>
                <a:cs typeface="Calibri"/>
              </a:rPr>
              <a:t> </a:t>
            </a:r>
            <a:r>
              <a:rPr sz="1000" dirty="0">
                <a:latin typeface="Calibri"/>
                <a:cs typeface="Calibri"/>
              </a:rPr>
              <a:t>IDENTITÉS</a:t>
            </a:r>
            <a:r>
              <a:rPr sz="1000" spc="-35" dirty="0">
                <a:latin typeface="Calibri"/>
                <a:cs typeface="Calibri"/>
              </a:rPr>
              <a:t> </a:t>
            </a:r>
            <a:r>
              <a:rPr sz="1000" dirty="0">
                <a:latin typeface="Calibri"/>
                <a:cs typeface="Calibri"/>
              </a:rPr>
              <a:t>ESPACES</a:t>
            </a:r>
            <a:r>
              <a:rPr sz="1000" spc="-30" dirty="0">
                <a:latin typeface="Calibri"/>
                <a:cs typeface="Calibri"/>
              </a:rPr>
              <a:t> </a:t>
            </a:r>
            <a:r>
              <a:rPr sz="1000" dirty="0">
                <a:latin typeface="Calibri"/>
                <a:cs typeface="Calibri"/>
              </a:rPr>
              <a:t>ET</a:t>
            </a:r>
            <a:r>
              <a:rPr sz="1000" spc="-35" dirty="0">
                <a:latin typeface="Calibri"/>
                <a:cs typeface="Calibri"/>
              </a:rPr>
              <a:t> </a:t>
            </a:r>
            <a:r>
              <a:rPr sz="1000" spc="-10" dirty="0">
                <a:latin typeface="Calibri"/>
                <a:cs typeface="Calibri"/>
              </a:rPr>
              <a:t>ACTIVITÉS </a:t>
            </a:r>
            <a:r>
              <a:rPr sz="1000" dirty="0">
                <a:latin typeface="Calibri"/>
                <a:cs typeface="Calibri"/>
              </a:rPr>
              <a:t>UNIVERSITÀ</a:t>
            </a:r>
            <a:r>
              <a:rPr sz="1000" spc="-40" dirty="0">
                <a:latin typeface="Calibri"/>
                <a:cs typeface="Calibri"/>
              </a:rPr>
              <a:t> </a:t>
            </a:r>
            <a:r>
              <a:rPr sz="1000" dirty="0">
                <a:latin typeface="Calibri"/>
                <a:cs typeface="Calibri"/>
              </a:rPr>
              <a:t>DI</a:t>
            </a:r>
            <a:r>
              <a:rPr sz="1000" spc="-20" dirty="0">
                <a:latin typeface="Calibri"/>
                <a:cs typeface="Calibri"/>
              </a:rPr>
              <a:t> </a:t>
            </a:r>
            <a:r>
              <a:rPr sz="1000" dirty="0">
                <a:latin typeface="Calibri"/>
                <a:cs typeface="Calibri"/>
              </a:rPr>
              <a:t>CORSICA</a:t>
            </a:r>
            <a:r>
              <a:rPr sz="1000" spc="-15" dirty="0">
                <a:latin typeface="Calibri"/>
                <a:cs typeface="Calibri"/>
              </a:rPr>
              <a:t> </a:t>
            </a:r>
            <a:r>
              <a:rPr sz="1000" dirty="0">
                <a:latin typeface="Calibri"/>
                <a:cs typeface="Calibri"/>
              </a:rPr>
              <a:t>PASQUALE</a:t>
            </a:r>
            <a:r>
              <a:rPr sz="1000" spc="-30" dirty="0">
                <a:latin typeface="Calibri"/>
                <a:cs typeface="Calibri"/>
              </a:rPr>
              <a:t> </a:t>
            </a:r>
            <a:r>
              <a:rPr sz="1000" dirty="0">
                <a:latin typeface="Calibri"/>
                <a:cs typeface="Calibri"/>
              </a:rPr>
              <a:t>PAOLI</a:t>
            </a:r>
            <a:r>
              <a:rPr sz="1000" spc="-15" dirty="0">
                <a:latin typeface="Calibri"/>
                <a:cs typeface="Calibri"/>
              </a:rPr>
              <a:t> </a:t>
            </a:r>
            <a:r>
              <a:rPr sz="1000" dirty="0">
                <a:latin typeface="Calibri"/>
                <a:cs typeface="Calibri"/>
              </a:rPr>
              <a:t>-</a:t>
            </a:r>
            <a:r>
              <a:rPr sz="1000" spc="-20" dirty="0">
                <a:latin typeface="Calibri"/>
                <a:cs typeface="Calibri"/>
              </a:rPr>
              <a:t> CNRS </a:t>
            </a:r>
            <a:r>
              <a:rPr sz="1000" dirty="0">
                <a:latin typeface="Calibri"/>
                <a:cs typeface="Calibri"/>
              </a:rPr>
              <a:t>CAMPUS</a:t>
            </a:r>
            <a:r>
              <a:rPr sz="1000" spc="-30" dirty="0">
                <a:latin typeface="Calibri"/>
                <a:cs typeface="Calibri"/>
              </a:rPr>
              <a:t> </a:t>
            </a:r>
            <a:r>
              <a:rPr sz="1000" dirty="0">
                <a:latin typeface="Calibri"/>
                <a:cs typeface="Calibri"/>
              </a:rPr>
              <a:t>MARIANI</a:t>
            </a:r>
            <a:r>
              <a:rPr sz="1000" spc="-30" dirty="0">
                <a:latin typeface="Calibri"/>
                <a:cs typeface="Calibri"/>
              </a:rPr>
              <a:t> </a:t>
            </a:r>
            <a:r>
              <a:rPr sz="1000" dirty="0">
                <a:latin typeface="Calibri"/>
                <a:cs typeface="Calibri"/>
              </a:rPr>
              <a:t>–</a:t>
            </a:r>
            <a:r>
              <a:rPr sz="1000" spc="-5" dirty="0">
                <a:latin typeface="Calibri"/>
                <a:cs typeface="Calibri"/>
              </a:rPr>
              <a:t> </a:t>
            </a:r>
            <a:r>
              <a:rPr sz="1000" dirty="0">
                <a:latin typeface="Calibri"/>
                <a:cs typeface="Calibri"/>
              </a:rPr>
              <a:t>Bât.</a:t>
            </a:r>
            <a:r>
              <a:rPr sz="1000" spc="-10" dirty="0">
                <a:latin typeface="Calibri"/>
                <a:cs typeface="Calibri"/>
              </a:rPr>
              <a:t> </a:t>
            </a:r>
            <a:r>
              <a:rPr sz="1000" dirty="0">
                <a:latin typeface="Calibri"/>
                <a:cs typeface="Calibri"/>
              </a:rPr>
              <a:t>E.</a:t>
            </a:r>
            <a:r>
              <a:rPr sz="1000" spc="-15" dirty="0">
                <a:latin typeface="Calibri"/>
                <a:cs typeface="Calibri"/>
              </a:rPr>
              <a:t> </a:t>
            </a:r>
            <a:r>
              <a:rPr sz="1000" dirty="0">
                <a:latin typeface="Calibri"/>
                <a:cs typeface="Calibri"/>
              </a:rPr>
              <a:t>Simeoni</a:t>
            </a:r>
            <a:r>
              <a:rPr sz="1000" spc="-20" dirty="0">
                <a:latin typeface="Calibri"/>
                <a:cs typeface="Calibri"/>
              </a:rPr>
              <a:t> </a:t>
            </a:r>
            <a:r>
              <a:rPr sz="1000" dirty="0">
                <a:latin typeface="Calibri"/>
                <a:cs typeface="Calibri"/>
              </a:rPr>
              <a:t>-</a:t>
            </a:r>
            <a:r>
              <a:rPr sz="1000" spc="210" dirty="0">
                <a:latin typeface="Calibri"/>
                <a:cs typeface="Calibri"/>
              </a:rPr>
              <a:t> </a:t>
            </a:r>
            <a:r>
              <a:rPr sz="1000" spc="-20" dirty="0">
                <a:latin typeface="Calibri"/>
                <a:cs typeface="Calibri"/>
              </a:rPr>
              <a:t>CORTI</a:t>
            </a:r>
            <a:endParaRPr sz="1000" dirty="0">
              <a:latin typeface="Calibri"/>
              <a:cs typeface="Calibri"/>
            </a:endParaRPr>
          </a:p>
          <a:p>
            <a:pPr marL="12700" marR="279400">
              <a:lnSpc>
                <a:spcPct val="107000"/>
              </a:lnSpc>
            </a:pPr>
            <a:r>
              <a:rPr lang="fr-FR" sz="1000" b="1" spc="-10" dirty="0" err="1">
                <a:latin typeface="Calibri"/>
                <a:cs typeface="Calibri"/>
                <a:hlinkClick r:id="rId3"/>
              </a:rPr>
              <a:t>Alitt</a:t>
            </a:r>
            <a:r>
              <a:rPr sz="1000" b="1" spc="-10" dirty="0" err="1">
                <a:latin typeface="Calibri"/>
                <a:cs typeface="Calibri"/>
                <a:hlinkClick r:id="rId3"/>
              </a:rPr>
              <a:t>i</a:t>
            </a:r>
            <a:r>
              <a:rPr sz="1000" b="1" spc="-10" dirty="0">
                <a:latin typeface="Calibri"/>
                <a:cs typeface="Calibri"/>
                <a:hlinkClick r:id="rId3"/>
              </a:rPr>
              <a:t>_</a:t>
            </a:r>
            <a:r>
              <a:rPr lang="fr-FR" sz="1000" b="1" spc="-10" dirty="0">
                <a:latin typeface="Calibri"/>
                <a:cs typeface="Calibri"/>
                <a:hlinkClick r:id="rId3"/>
              </a:rPr>
              <a:t>p</a:t>
            </a:r>
            <a:r>
              <a:rPr sz="1000" b="1" spc="-10" dirty="0">
                <a:latin typeface="Calibri"/>
                <a:cs typeface="Calibri"/>
                <a:hlinkClick r:id="rId3"/>
              </a:rPr>
              <a:t>@univ-corse.fr</a:t>
            </a:r>
            <a:r>
              <a:rPr sz="1000" b="1" spc="20" dirty="0">
                <a:latin typeface="Calibri"/>
                <a:cs typeface="Calibri"/>
              </a:rPr>
              <a:t> </a:t>
            </a:r>
            <a:r>
              <a:rPr sz="1000" b="1" dirty="0">
                <a:latin typeface="Calibri"/>
                <a:cs typeface="Calibri"/>
              </a:rPr>
              <a:t>/</a:t>
            </a:r>
            <a:r>
              <a:rPr sz="1000" b="1" spc="40" dirty="0">
                <a:latin typeface="Calibri"/>
                <a:cs typeface="Calibri"/>
              </a:rPr>
              <a:t> </a:t>
            </a:r>
            <a:r>
              <a:rPr sz="1000" b="1" dirty="0">
                <a:latin typeface="Calibri"/>
                <a:cs typeface="Calibri"/>
              </a:rPr>
              <a:t>+33</a:t>
            </a:r>
            <a:r>
              <a:rPr sz="1000" b="1" spc="70" dirty="0">
                <a:latin typeface="Calibri"/>
                <a:cs typeface="Calibri"/>
              </a:rPr>
              <a:t> </a:t>
            </a:r>
            <a:r>
              <a:rPr sz="1000" b="1" spc="-10" dirty="0">
                <a:latin typeface="Calibri"/>
                <a:cs typeface="Calibri"/>
              </a:rPr>
              <a:t>(0)4.20.20.24.52 umrlisa.univ-corse.fr</a:t>
            </a:r>
            <a:endParaRPr sz="1000" dirty="0">
              <a:latin typeface="Calibri"/>
              <a:cs typeface="Calibri"/>
            </a:endParaRPr>
          </a:p>
        </p:txBody>
      </p:sp>
      <p:sp>
        <p:nvSpPr>
          <p:cNvPr id="6" name="object 6"/>
          <p:cNvSpPr txBox="1"/>
          <p:nvPr/>
        </p:nvSpPr>
        <p:spPr>
          <a:xfrm>
            <a:off x="394422" y="218011"/>
            <a:ext cx="6866890" cy="2015295"/>
          </a:xfrm>
          <a:prstGeom prst="rect">
            <a:avLst/>
          </a:prstGeom>
        </p:spPr>
        <p:txBody>
          <a:bodyPr vert="horz" wrap="square" lIns="0" tIns="75565" rIns="0" bIns="0" rtlCol="0">
            <a:spAutoFit/>
          </a:bodyPr>
          <a:lstStyle/>
          <a:p>
            <a:pPr algn="just"/>
            <a:r>
              <a:rPr lang="fr-FR" sz="1400" dirty="0" err="1">
                <a:effectLst/>
                <a:latin typeface="Calibri" panose="020F0502020204030204" pitchFamily="34" charset="0"/>
                <a:ea typeface="Times New Roman" panose="02020603050405020304" pitchFamily="18" charset="0"/>
              </a:rPr>
              <a:t>RIMePOP</a:t>
            </a:r>
            <a:r>
              <a:rPr lang="fr-FR" sz="1400" dirty="0">
                <a:effectLst/>
                <a:latin typeface="Calibri" panose="020F0502020204030204" pitchFamily="34" charset="0"/>
                <a:ea typeface="Times New Roman" panose="02020603050405020304" pitchFamily="18" charset="0"/>
              </a:rPr>
              <a:t> est un cycle de rencontres avec des acteurs de la culture méditerranéenne contemporaine (Rencontres et Echanges autour des Figures, Acteurs et Expressions de la Culture Méditerranéenne Pop et Contemporaine). Organisé deux fois par an, il s’inscrit dans les activités scientifiques du laboratoire UMR CNRS 6240 LISA (ICPP) et prévoit la participation systématique d’au moins une personnalité issue du domaine de la recherche, des arts, de la politique, etc. A chaque événement </a:t>
            </a:r>
            <a:r>
              <a:rPr lang="fr-FR" sz="1400" dirty="0" err="1">
                <a:effectLst/>
                <a:latin typeface="Calibri" panose="020F0502020204030204" pitchFamily="34" charset="0"/>
                <a:ea typeface="Times New Roman" panose="02020603050405020304" pitchFamily="18" charset="0"/>
              </a:rPr>
              <a:t>RIMePOP</a:t>
            </a:r>
            <a:r>
              <a:rPr lang="fr-FR" sz="1400" dirty="0">
                <a:effectLst/>
                <a:latin typeface="Calibri" panose="020F0502020204030204" pitchFamily="34" charset="0"/>
                <a:ea typeface="Times New Roman" panose="02020603050405020304" pitchFamily="18" charset="0"/>
              </a:rPr>
              <a:t> correspond une thématique en particulier, prégnante en Méditerranée et pouvant être liée à une réalité locale. Ici, c’est le champ scientifique de la sociolinguistique et sa vulgarisation, en lien avec les usages locaux, qui a été choisi.</a:t>
            </a:r>
            <a:endParaRPr lang="fr-FR" sz="1400" dirty="0">
              <a:effectLst/>
              <a:latin typeface="Times New Roman" panose="02020603050405020304" pitchFamily="18" charset="0"/>
              <a:ea typeface="Times New Roman" panose="02020603050405020304" pitchFamily="18" charset="0"/>
            </a:endParaRPr>
          </a:p>
        </p:txBody>
      </p:sp>
      <p:sp>
        <p:nvSpPr>
          <p:cNvPr id="14" name="object 14"/>
          <p:cNvSpPr txBox="1"/>
          <p:nvPr/>
        </p:nvSpPr>
        <p:spPr>
          <a:xfrm>
            <a:off x="246581" y="5315286"/>
            <a:ext cx="7121705" cy="3960058"/>
          </a:xfrm>
          <a:prstGeom prst="rect">
            <a:avLst/>
          </a:prstGeom>
        </p:spPr>
        <p:txBody>
          <a:bodyPr vert="horz" wrap="square" lIns="0" tIns="12700" rIns="0" bIns="0" rtlCol="0">
            <a:spAutoFit/>
          </a:bodyPr>
          <a:lstStyle/>
          <a:p>
            <a:pPr algn="l"/>
            <a:r>
              <a:rPr lang="fr-FR" sz="1200" b="1" spc="-180" dirty="0">
                <a:latin typeface="Gill Sans MT"/>
                <a:cs typeface="Gill Sans MT"/>
              </a:rPr>
              <a:t>L’invité</a:t>
            </a:r>
            <a:r>
              <a:rPr lang="fr-FR" sz="1200" b="1" spc="-35" dirty="0">
                <a:latin typeface="Gill Sans MT"/>
                <a:cs typeface="Gill Sans MT"/>
              </a:rPr>
              <a:t> </a:t>
            </a:r>
            <a:r>
              <a:rPr lang="fr-FR" sz="1200" b="1" dirty="0">
                <a:latin typeface="Gill Sans MT"/>
                <a:cs typeface="Gill Sans MT"/>
              </a:rPr>
              <a:t>:</a:t>
            </a:r>
          </a:p>
          <a:p>
            <a:pPr algn="l"/>
            <a:r>
              <a:rPr lang="fr-FR" sz="1200" dirty="0">
                <a:effectLst/>
                <a:latin typeface="Calibri" panose="020F0502020204030204" pitchFamily="34" charset="0"/>
                <a:ea typeface="Calibri" panose="020F0502020204030204" pitchFamily="34" charset="0"/>
              </a:rPr>
              <a:t>Mathieu </a:t>
            </a:r>
            <a:r>
              <a:rPr lang="fr-FR" sz="1200" dirty="0" err="1">
                <a:effectLst/>
                <a:latin typeface="Calibri" panose="020F0502020204030204" pitchFamily="34" charset="0"/>
                <a:ea typeface="Calibri" panose="020F0502020204030204" pitchFamily="34" charset="0"/>
              </a:rPr>
              <a:t>Avanzi</a:t>
            </a:r>
            <a:r>
              <a:rPr lang="fr-FR" sz="1200" dirty="0">
                <a:latin typeface="Calibri" panose="020F0502020204030204" pitchFamily="34" charset="0"/>
                <a:ea typeface="Calibri" panose="020F0502020204030204" pitchFamily="34" charset="0"/>
              </a:rPr>
              <a:t> est</a:t>
            </a:r>
            <a:r>
              <a:rPr lang="fr-FR" sz="1200" dirty="0">
                <a:effectLst/>
                <a:latin typeface="Calibri" panose="020F0502020204030204" pitchFamily="34" charset="0"/>
                <a:ea typeface="Calibri" panose="020F0502020204030204" pitchFamily="34" charset="0"/>
              </a:rPr>
              <a:t> professeur ordinaire à l’Université de Neufchâtel en Suisse depuis 2022. Linguiste, spécialiste de Dialectologie </a:t>
            </a:r>
            <a:r>
              <a:rPr lang="fr-FR" sz="1200" dirty="0" err="1">
                <a:effectLst/>
                <a:latin typeface="Calibri" panose="020F0502020204030204" pitchFamily="34" charset="0"/>
                <a:ea typeface="Calibri" panose="020F0502020204030204" pitchFamily="34" charset="0"/>
              </a:rPr>
              <a:t>galloromane</a:t>
            </a:r>
            <a:r>
              <a:rPr lang="fr-FR" sz="1200" dirty="0">
                <a:effectLst/>
                <a:latin typeface="Calibri" panose="020F0502020204030204" pitchFamily="34" charset="0"/>
                <a:ea typeface="Calibri" panose="020F0502020204030204" pitchFamily="34" charset="0"/>
              </a:rPr>
              <a:t> et de sociolinguistique, il y dirige le Centre de dialectologie </a:t>
            </a:r>
            <a:r>
              <a:rPr lang="fr-FR" sz="1200" dirty="0" err="1">
                <a:effectLst/>
                <a:latin typeface="Calibri" panose="020F0502020204030204" pitchFamily="34" charset="0"/>
                <a:ea typeface="Calibri" panose="020F0502020204030204" pitchFamily="34" charset="0"/>
              </a:rPr>
              <a:t>galloromane</a:t>
            </a:r>
            <a:r>
              <a:rPr lang="fr-FR" sz="1200" dirty="0">
                <a:effectLst/>
                <a:latin typeface="Calibri" panose="020F0502020204030204" pitchFamily="34" charset="0"/>
                <a:ea typeface="Calibri" panose="020F0502020204030204" pitchFamily="34" charset="0"/>
              </a:rPr>
              <a:t> et d’étude du français régional. Ses travaux portent sur la variation du français dans l'espace (mots régionaux, expressions locales, variantes de prononciation et accents), et les rapports qu'entretiennent les français régionaux avec les dialectes </a:t>
            </a:r>
            <a:r>
              <a:rPr lang="fr-FR" sz="1200" dirty="0" err="1">
                <a:effectLst/>
                <a:latin typeface="Calibri" panose="020F0502020204030204" pitchFamily="34" charset="0"/>
                <a:ea typeface="Calibri" panose="020F0502020204030204" pitchFamily="34" charset="0"/>
              </a:rPr>
              <a:t>galloromans</a:t>
            </a:r>
            <a:r>
              <a:rPr lang="fr-FR" sz="1200" dirty="0">
                <a:effectLst/>
                <a:latin typeface="Calibri" panose="020F0502020204030204" pitchFamily="34" charset="0"/>
                <a:ea typeface="Calibri" panose="020F0502020204030204" pitchFamily="34" charset="0"/>
              </a:rPr>
              <a:t>. Il est aussi le créateur du programme </a:t>
            </a:r>
            <a:r>
              <a:rPr lang="fr-FR" sz="1200" b="1" dirty="0">
                <a:effectLst/>
                <a:latin typeface="Calibri" panose="020F0502020204030204" pitchFamily="34" charset="0"/>
                <a:ea typeface="Calibri" panose="020F0502020204030204" pitchFamily="34" charset="0"/>
              </a:rPr>
              <a:t>Français de nos Régions</a:t>
            </a:r>
            <a:r>
              <a:rPr lang="fr-FR" sz="1200" dirty="0">
                <a:effectLst/>
                <a:latin typeface="Calibri" panose="020F0502020204030204" pitchFamily="34" charset="0"/>
                <a:ea typeface="Calibri" panose="020F0502020204030204" pitchFamily="34" charset="0"/>
              </a:rPr>
              <a:t>, initié en 2015 et qui vise à récolter des matériaux de diverses sources en vue de documenter la variation régionale du français que l'on parle d'un bout à l'autre de la planète. Il comporte des enquêtes, un blog, un corpus et une application smartphone. Il est l’auteur d’une production scientifique fournie et d’ouvrages grand public comme l’</a:t>
            </a:r>
            <a:r>
              <a:rPr lang="fr-FR" sz="1200" i="1" dirty="0">
                <a:effectLst/>
                <a:latin typeface="Calibri" panose="020F0502020204030204" pitchFamily="34" charset="0"/>
                <a:ea typeface="Calibri" panose="020F0502020204030204" pitchFamily="34" charset="0"/>
              </a:rPr>
              <a:t>Atlas du français de nos régions</a:t>
            </a:r>
            <a:r>
              <a:rPr lang="fr-FR" sz="1200" dirty="0">
                <a:effectLst/>
                <a:latin typeface="Calibri" panose="020F0502020204030204" pitchFamily="34" charset="0"/>
                <a:ea typeface="Calibri" panose="020F0502020204030204" pitchFamily="34" charset="0"/>
              </a:rPr>
              <a:t> (2017), </a:t>
            </a:r>
            <a:r>
              <a:rPr lang="fr-FR" sz="1200" i="1" dirty="0">
                <a:effectLst/>
                <a:latin typeface="Calibri" panose="020F0502020204030204" pitchFamily="34" charset="0"/>
                <a:ea typeface="Calibri" panose="020F0502020204030204" pitchFamily="34" charset="0"/>
              </a:rPr>
              <a:t>Comme on dit chez nous</a:t>
            </a:r>
            <a:r>
              <a:rPr lang="fr-FR" sz="1200" dirty="0">
                <a:effectLst/>
                <a:latin typeface="Calibri" panose="020F0502020204030204" pitchFamily="34" charset="0"/>
                <a:ea typeface="Calibri" panose="020F0502020204030204" pitchFamily="34" charset="0"/>
              </a:rPr>
              <a:t> (2020 et 2023), </a:t>
            </a:r>
            <a:r>
              <a:rPr lang="fr-FR" sz="1200" i="1" dirty="0">
                <a:effectLst/>
                <a:latin typeface="Calibri" panose="020F0502020204030204" pitchFamily="34" charset="0"/>
                <a:ea typeface="Calibri" panose="020F0502020204030204" pitchFamily="34" charset="0"/>
              </a:rPr>
              <a:t>Le fabuleux destin des mots</a:t>
            </a:r>
            <a:r>
              <a:rPr lang="fr-FR" sz="1200" dirty="0">
                <a:effectLst/>
                <a:latin typeface="Calibri" panose="020F0502020204030204" pitchFamily="34" charset="0"/>
                <a:ea typeface="Calibri" panose="020F0502020204030204" pitchFamily="34" charset="0"/>
              </a:rPr>
              <a:t> (2024). Il est régulièrement invité dans des émissions TV (France 2, France 5, chaînes TV suisses), radio (France Inter) et médias en ligne (Brut). Sa venue en Corse est l’occasion d’évoquer les usages régionaux des mots, la méthodologie qu’il utilise et les modes de diffusion de ses travaux, via le projet résolument « pop » </a:t>
            </a:r>
            <a:r>
              <a:rPr lang="fr-FR" sz="1200" i="1" dirty="0">
                <a:effectLst/>
                <a:latin typeface="Calibri" panose="020F0502020204030204" pitchFamily="34" charset="0"/>
                <a:ea typeface="Calibri" panose="020F0502020204030204" pitchFamily="34" charset="0"/>
              </a:rPr>
              <a:t>Français de nos régions</a:t>
            </a:r>
            <a:r>
              <a:rPr lang="fr-FR" sz="1200" dirty="0">
                <a:effectLst/>
                <a:latin typeface="Calibri" panose="020F0502020204030204" pitchFamily="34" charset="0"/>
                <a:ea typeface="Calibri" panose="020F0502020204030204" pitchFamily="34" charset="0"/>
              </a:rPr>
              <a:t> sur les réseaux sociaux notamment. </a:t>
            </a:r>
            <a:endParaRPr lang="fr-FR" sz="1200" dirty="0">
              <a:effectLst/>
              <a:latin typeface="Times New Roman" panose="02020603050405020304" pitchFamily="18" charset="0"/>
              <a:ea typeface="Calibri" panose="020F0502020204030204" pitchFamily="34" charset="0"/>
            </a:endParaRPr>
          </a:p>
          <a:p>
            <a:pPr marL="1498600" algn="l">
              <a:lnSpc>
                <a:spcPct val="100000"/>
              </a:lnSpc>
              <a:spcBef>
                <a:spcPts val="100"/>
              </a:spcBef>
            </a:pPr>
            <a:endParaRPr lang="fr-FR" sz="1600" spc="-10" dirty="0">
              <a:latin typeface="Gill Sans MT"/>
              <a:cs typeface="Gill Sans MT"/>
            </a:endParaRPr>
          </a:p>
          <a:p>
            <a:pPr marL="1498600" algn="just">
              <a:lnSpc>
                <a:spcPct val="100000"/>
              </a:lnSpc>
              <a:spcBef>
                <a:spcPts val="100"/>
              </a:spcBef>
            </a:pPr>
            <a:endParaRPr sz="1600" dirty="0">
              <a:latin typeface="Gill Sans MT"/>
              <a:cs typeface="Gill Sans MT"/>
            </a:endParaRPr>
          </a:p>
          <a:p>
            <a:pPr>
              <a:lnSpc>
                <a:spcPct val="100000"/>
              </a:lnSpc>
              <a:spcBef>
                <a:spcPts val="65"/>
              </a:spcBef>
            </a:pPr>
            <a:endParaRPr sz="1600" dirty="0">
              <a:latin typeface="Gill Sans MT"/>
              <a:cs typeface="Gill Sans MT"/>
            </a:endParaRPr>
          </a:p>
          <a:p>
            <a:pPr>
              <a:lnSpc>
                <a:spcPct val="100000"/>
              </a:lnSpc>
              <a:spcBef>
                <a:spcPts val="810"/>
              </a:spcBef>
            </a:pPr>
            <a:endParaRPr sz="1600" dirty="0">
              <a:latin typeface="Gill Sans MT"/>
              <a:cs typeface="Gill Sans MT"/>
            </a:endParaRPr>
          </a:p>
          <a:p>
            <a:pPr>
              <a:lnSpc>
                <a:spcPct val="100000"/>
              </a:lnSpc>
              <a:spcBef>
                <a:spcPts val="434"/>
              </a:spcBef>
            </a:pPr>
            <a:endParaRPr sz="1200" dirty="0">
              <a:latin typeface="Gill Sans MT"/>
              <a:cs typeface="Gill Sans MT"/>
            </a:endParaRPr>
          </a:p>
        </p:txBody>
      </p:sp>
      <p:pic>
        <p:nvPicPr>
          <p:cNvPr id="8" name="Image 7" descr="Une image contenant texte, carte, Police, atlas&#10;&#10;Le contenu généré par l’IA peut être incorrect.">
            <a:extLst>
              <a:ext uri="{FF2B5EF4-FFF2-40B4-BE49-F238E27FC236}">
                <a16:creationId xmlns:a16="http://schemas.microsoft.com/office/drawing/2014/main" id="{C992855C-7239-46D0-B016-3135A3D1600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13261" y="2563657"/>
            <a:ext cx="2655026" cy="2655026"/>
          </a:xfrm>
          <a:prstGeom prst="rect">
            <a:avLst/>
          </a:prstGeom>
        </p:spPr>
      </p:pic>
      <p:pic>
        <p:nvPicPr>
          <p:cNvPr id="10" name="Image 9" descr="Une image contenant Visage humain, Barbe humaine, personne, homme&#10;&#10;Le contenu généré par l’IA peut être incorrect.">
            <a:extLst>
              <a:ext uri="{FF2B5EF4-FFF2-40B4-BE49-F238E27FC236}">
                <a16:creationId xmlns:a16="http://schemas.microsoft.com/office/drawing/2014/main" id="{30CDC591-9F94-4AE2-827A-64F76D9AEC8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77068" y="3844272"/>
            <a:ext cx="2042874" cy="1362086"/>
          </a:xfrm>
          <a:prstGeom prst="rect">
            <a:avLst/>
          </a:prstGeom>
        </p:spPr>
      </p:pic>
      <p:pic>
        <p:nvPicPr>
          <p:cNvPr id="12" name="Image 11" descr="Une image contenant texte, carte&#10;&#10;Le contenu généré par l’IA peut être incorrect.">
            <a:extLst>
              <a:ext uri="{FF2B5EF4-FFF2-40B4-BE49-F238E27FC236}">
                <a16:creationId xmlns:a16="http://schemas.microsoft.com/office/drawing/2014/main" id="{B1386AED-5533-4CBF-B2D4-B0B579BBB6C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8309" y="2591169"/>
            <a:ext cx="2614931" cy="2614931"/>
          </a:xfrm>
          <a:prstGeom prst="rect">
            <a:avLst/>
          </a:prstGeom>
        </p:spPr>
      </p:pic>
      <p:pic>
        <p:nvPicPr>
          <p:cNvPr id="15" name="Image 14" descr="Une image contenant texte, Graphique, clipart, graphisme&#10;&#10;Le contenu généré par l’IA peut être incorrect.">
            <a:extLst>
              <a:ext uri="{FF2B5EF4-FFF2-40B4-BE49-F238E27FC236}">
                <a16:creationId xmlns:a16="http://schemas.microsoft.com/office/drawing/2014/main" id="{5B0C7BB2-A311-453F-9304-A0C4B75AC4F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25750" y="2603753"/>
            <a:ext cx="1905000" cy="1000125"/>
          </a:xfrm>
          <a:prstGeom prst="rect">
            <a:avLst/>
          </a:prstGeom>
        </p:spPr>
      </p:pic>
      <p:sp>
        <p:nvSpPr>
          <p:cNvPr id="28" name="ZoneTexte 27">
            <a:extLst>
              <a:ext uri="{FF2B5EF4-FFF2-40B4-BE49-F238E27FC236}">
                <a16:creationId xmlns:a16="http://schemas.microsoft.com/office/drawing/2014/main" id="{70FB445F-A400-45C4-9372-3E1B2728ED39}"/>
              </a:ext>
            </a:extLst>
          </p:cNvPr>
          <p:cNvSpPr txBox="1"/>
          <p:nvPr/>
        </p:nvSpPr>
        <p:spPr>
          <a:xfrm>
            <a:off x="5340541" y="2313165"/>
            <a:ext cx="5800476" cy="307777"/>
          </a:xfrm>
          <a:prstGeom prst="rect">
            <a:avLst/>
          </a:prstGeom>
          <a:noFill/>
        </p:spPr>
        <p:txBody>
          <a:bodyPr wrap="square">
            <a:spAutoFit/>
          </a:bodyPr>
          <a:lstStyle/>
          <a:p>
            <a:r>
              <a:rPr lang="fr-FR" sz="1000" dirty="0"/>
              <a:t>https://francaisdenosregions.com</a:t>
            </a:r>
            <a:r>
              <a:rPr lang="fr-FR" sz="1400" dirty="0"/>
              <a:t>/</a:t>
            </a:r>
          </a:p>
        </p:txBody>
      </p:sp>
      <p:sp>
        <p:nvSpPr>
          <p:cNvPr id="30" name="object 14">
            <a:extLst>
              <a:ext uri="{FF2B5EF4-FFF2-40B4-BE49-F238E27FC236}">
                <a16:creationId xmlns:a16="http://schemas.microsoft.com/office/drawing/2014/main" id="{8A9EB8D9-D44E-4F74-99E4-199576D9E116}"/>
              </a:ext>
            </a:extLst>
          </p:cNvPr>
          <p:cNvSpPr txBox="1"/>
          <p:nvPr/>
        </p:nvSpPr>
        <p:spPr>
          <a:xfrm>
            <a:off x="313489" y="7876718"/>
            <a:ext cx="6996430" cy="474489"/>
          </a:xfrm>
          <a:prstGeom prst="rect">
            <a:avLst/>
          </a:prstGeom>
        </p:spPr>
        <p:txBody>
          <a:bodyPr vert="horz" wrap="square" lIns="0" tIns="12700" rIns="0" bIns="0" rtlCol="0">
            <a:spAutoFit/>
          </a:bodyPr>
          <a:lstStyle/>
          <a:p>
            <a:pPr marL="12700" algn="r">
              <a:lnSpc>
                <a:spcPct val="100000"/>
              </a:lnSpc>
            </a:pPr>
            <a:r>
              <a:rPr sz="1500" b="1" spc="-185" dirty="0">
                <a:latin typeface="Gill Sans MT"/>
                <a:cs typeface="Gill Sans MT"/>
              </a:rPr>
              <a:t>Direction</a:t>
            </a:r>
            <a:r>
              <a:rPr sz="1500" b="1" spc="55" dirty="0">
                <a:latin typeface="Gill Sans MT"/>
                <a:cs typeface="Gill Sans MT"/>
              </a:rPr>
              <a:t> </a:t>
            </a:r>
            <a:r>
              <a:rPr sz="1500" b="1" spc="-145" dirty="0" err="1">
                <a:latin typeface="Gill Sans MT"/>
                <a:cs typeface="Gill Sans MT"/>
              </a:rPr>
              <a:t>scientifique</a:t>
            </a:r>
            <a:r>
              <a:rPr sz="1500" b="1" spc="60" dirty="0">
                <a:latin typeface="Gill Sans MT"/>
                <a:cs typeface="Gill Sans MT"/>
              </a:rPr>
              <a:t> </a:t>
            </a:r>
            <a:r>
              <a:rPr sz="1500" b="1" spc="-50" dirty="0">
                <a:latin typeface="Gill Sans MT"/>
                <a:cs typeface="Gill Sans MT"/>
              </a:rPr>
              <a:t>:</a:t>
            </a:r>
            <a:r>
              <a:rPr lang="fr-FR" sz="1500" b="1" spc="-50" dirty="0">
                <a:latin typeface="Gill Sans MT"/>
                <a:cs typeface="Gill Sans MT"/>
              </a:rPr>
              <a:t> </a:t>
            </a:r>
            <a:r>
              <a:rPr sz="1500" dirty="0">
                <a:latin typeface="Gill Sans MT"/>
                <a:cs typeface="Gill Sans MT"/>
              </a:rPr>
              <a:t>Fabien</a:t>
            </a:r>
            <a:r>
              <a:rPr sz="1500" spc="15" dirty="0">
                <a:latin typeface="Gill Sans MT"/>
                <a:cs typeface="Gill Sans MT"/>
              </a:rPr>
              <a:t> </a:t>
            </a:r>
            <a:r>
              <a:rPr sz="1500" spc="-30" dirty="0">
                <a:latin typeface="Gill Sans MT"/>
                <a:cs typeface="Gill Sans MT"/>
              </a:rPr>
              <a:t>Landron,</a:t>
            </a:r>
            <a:r>
              <a:rPr sz="1500" spc="-5" dirty="0">
                <a:latin typeface="Gill Sans MT"/>
                <a:cs typeface="Gill Sans MT"/>
              </a:rPr>
              <a:t> </a:t>
            </a:r>
            <a:r>
              <a:rPr sz="1500" spc="-105" dirty="0">
                <a:latin typeface="Gill Sans MT"/>
                <a:cs typeface="Gill Sans MT"/>
              </a:rPr>
              <a:t>UMR</a:t>
            </a:r>
            <a:r>
              <a:rPr sz="1500" spc="5" dirty="0">
                <a:latin typeface="Gill Sans MT"/>
                <a:cs typeface="Gill Sans MT"/>
              </a:rPr>
              <a:t> </a:t>
            </a:r>
            <a:r>
              <a:rPr sz="1500" spc="-120" dirty="0">
                <a:latin typeface="Gill Sans MT"/>
                <a:cs typeface="Gill Sans MT"/>
              </a:rPr>
              <a:t>CNRS</a:t>
            </a:r>
            <a:r>
              <a:rPr sz="1500" dirty="0">
                <a:latin typeface="Gill Sans MT"/>
                <a:cs typeface="Gill Sans MT"/>
              </a:rPr>
              <a:t> </a:t>
            </a:r>
            <a:r>
              <a:rPr sz="1500" spc="90" dirty="0">
                <a:latin typeface="Gill Sans MT"/>
                <a:cs typeface="Gill Sans MT"/>
              </a:rPr>
              <a:t>6240</a:t>
            </a:r>
            <a:r>
              <a:rPr sz="1500" spc="-20" dirty="0">
                <a:latin typeface="Gill Sans MT"/>
                <a:cs typeface="Gill Sans MT"/>
              </a:rPr>
              <a:t> LISA </a:t>
            </a:r>
            <a:endParaRPr lang="fr-FR" sz="1500" spc="-20" dirty="0">
              <a:latin typeface="Gill Sans MT"/>
              <a:cs typeface="Gill Sans MT"/>
            </a:endParaRPr>
          </a:p>
          <a:p>
            <a:pPr marL="12700" algn="r">
              <a:lnSpc>
                <a:spcPct val="100000"/>
              </a:lnSpc>
            </a:pPr>
            <a:r>
              <a:rPr sz="1500" b="1" spc="-195" dirty="0">
                <a:latin typeface="Gill Sans MT"/>
                <a:cs typeface="Gill Sans MT"/>
              </a:rPr>
              <a:t>Contact</a:t>
            </a:r>
            <a:r>
              <a:rPr sz="1500" b="1" spc="70" dirty="0">
                <a:latin typeface="Gill Sans MT"/>
                <a:cs typeface="Gill Sans MT"/>
              </a:rPr>
              <a:t> </a:t>
            </a:r>
            <a:r>
              <a:rPr sz="1500" dirty="0">
                <a:latin typeface="Gill Sans MT"/>
                <a:cs typeface="Gill Sans MT"/>
              </a:rPr>
              <a:t>:</a:t>
            </a:r>
            <a:r>
              <a:rPr sz="1500" spc="75" dirty="0">
                <a:latin typeface="Gill Sans MT"/>
                <a:cs typeface="Gill Sans MT"/>
              </a:rPr>
              <a:t> </a:t>
            </a:r>
            <a:r>
              <a:rPr sz="1500" u="sng" spc="-70" dirty="0">
                <a:solidFill>
                  <a:srgbClr val="0462C1"/>
                </a:solidFill>
                <a:uFill>
                  <a:solidFill>
                    <a:srgbClr val="0462C1"/>
                  </a:solidFill>
                </a:uFill>
                <a:latin typeface="Gill Sans MT"/>
                <a:cs typeface="Gill Sans MT"/>
                <a:hlinkClick r:id="rId8"/>
              </a:rPr>
              <a:t>landron_f@univ-</a:t>
            </a:r>
            <a:r>
              <a:rPr sz="1500" u="sng" spc="-10" dirty="0">
                <a:solidFill>
                  <a:srgbClr val="0462C1"/>
                </a:solidFill>
                <a:uFill>
                  <a:solidFill>
                    <a:srgbClr val="0462C1"/>
                  </a:solidFill>
                </a:uFill>
                <a:latin typeface="Gill Sans MT"/>
                <a:cs typeface="Gill Sans MT"/>
                <a:hlinkClick r:id="rId8"/>
              </a:rPr>
              <a:t>corse.fr</a:t>
            </a:r>
            <a:endParaRPr sz="1500" dirty="0">
              <a:latin typeface="Gill Sans MT"/>
              <a:cs typeface="Gill Sans MT"/>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196</TotalTime>
  <Words>1001</Words>
  <Application>Microsoft Office PowerPoint</Application>
  <PresentationFormat>Personnalisé</PresentationFormat>
  <Paragraphs>36</Paragraphs>
  <Slides>3</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vt:i4>
      </vt:variant>
    </vt:vector>
  </HeadingPairs>
  <TitlesOfParts>
    <vt:vector size="11" baseType="lpstr">
      <vt:lpstr>Microsoft YaHei Light</vt:lpstr>
      <vt:lpstr>Berlin Sans FB Demi</vt:lpstr>
      <vt:lpstr>Calibri</vt:lpstr>
      <vt:lpstr>Gill Sans MT</vt:lpstr>
      <vt:lpstr>Gill Sans Ultra Bold</vt:lpstr>
      <vt:lpstr>Microsoft Sans Serif</vt:lpstr>
      <vt:lpstr>Times New Roman</vt:lpstr>
      <vt:lpstr>Office Theme</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CYCLE DE SEMINAIRES ICPP 2023</dc:title>
  <dc:creator>ANDREA MATTEI</dc:creator>
  <cp:lastModifiedBy>ALITTI PASCAL</cp:lastModifiedBy>
  <cp:revision>24</cp:revision>
  <dcterms:created xsi:type="dcterms:W3CDTF">2025-10-24T13:02:29Z</dcterms:created>
  <dcterms:modified xsi:type="dcterms:W3CDTF">2025-11-04T16:34:25Z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2024-11-20T00:00:00Z</vt:filetime>
  </property>
  <property fmtid="{D5CDD505-2E9C-101B-9397-08002B2CF9AE}" pid="3" name="Creator">
    <vt:lpwstr>Microsoft® PowerPoint® LTSC</vt:lpwstr>
  </property>
  <property fmtid="{D5CDD505-2E9C-101B-9397-08002B2CF9AE}" pid="4" name="LastSaved">
    <vt:filetime>2025-10-24T00:00:00Z</vt:filetime>
  </property>
  <property fmtid="{D5CDD505-2E9C-101B-9397-08002B2CF9AE}" pid="5" name="Producer">
    <vt:lpwstr>Microsoft® PowerPoint® LTSC</vt:lpwstr>
  </property>
</Properties>
</file>